
<file path=[Content_Types].xml><?xml version="1.0" encoding="utf-8"?>
<Types xmlns="http://schemas.openxmlformats.org/package/2006/content-types">
  <Default Extension="vml" ContentType="application/vnd.openxmlformats-officedocument.vmlDrawing"/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emf" ContentType="image/x-emf"/>
  <Default Extension="png" ContentType="image/png"/>
  <Override PartName="/ppt/theme/themeOverride12.xml" ContentType="application/vnd.openxmlformats-officedocument.themeOverride+xml"/>
  <Override PartName="/ppt/notesSlides/notesSlide26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42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13.xml" ContentType="application/vnd.openxmlformats-officedocument.presentationml.notesSlide+xml"/>
  <Override PartName="/ppt/tableStyles.xml" ContentType="application/vnd.openxmlformats-officedocument.presentationml.tableStyles+xml"/>
  <Override PartName="/ppt/theme/themeOverride19.xml" ContentType="application/vnd.openxmlformats-officedocument.themeOverride+xml"/>
  <Override PartName="/ppt/theme/themeOverride10.xml" ContentType="application/vnd.openxmlformats-officedocument.themeOverride+xml"/>
  <Override PartName="/ppt/slides/slide17.xml" ContentType="application/vnd.openxmlformats-officedocument.presentationml.slide+xml"/>
  <Override PartName="/ppt/theme/theme2.xml" ContentType="application/vnd.openxmlformats-officedocument.theme+xml"/>
  <Override PartName="/ppt/slides/slide30.xml" ContentType="application/vnd.openxmlformats-officedocument.presentationml.slide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theme/themeOverride16.xml" ContentType="application/vnd.openxmlformats-officedocument.themeOverride+xml"/>
  <Override PartName="/ppt/slides/slide45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7.xml" ContentType="application/vnd.openxmlformats-officedocument.themeOverride+xml"/>
  <Override PartName="/ppt/slides/slide29.xml" ContentType="application/vnd.openxmlformats-officedocument.presentationml.slide+xml"/>
  <Override PartName="/ppt/slides/slide34.xml" ContentType="application/vnd.openxmlformats-officedocument.presentationml.slide+xml"/>
  <Override PartName="/ppt/slides/slide14.xml" ContentType="application/vnd.openxmlformats-officedocument.presentationml.slide+xml"/>
  <Override PartName="/ppt/presentation.xml" ContentType="application/vnd.openxmlformats-officedocument.presentationml.presentation.main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theme/themeOverride11.xml" ContentType="application/vnd.openxmlformats-officedocument.themeOverride+xml"/>
  <Override PartName="/ppt/theme/themeOverride6.xml" ContentType="application/vnd.openxmlformats-officedocument.themeOverride+xml"/>
  <Override PartName="/ppt/slideLayouts/slideLayout10.xml" ContentType="application/vnd.openxmlformats-officedocument.presentationml.slideLayout+xml"/>
  <Override PartName="/ppt/theme/themeOverride21.xml" ContentType="application/vnd.openxmlformats-officedocument.themeOverride+xml"/>
  <Override PartName="/ppt/theme/themeOverride9.xml" ContentType="application/vnd.openxmlformats-officedocument.themeOverride+xml"/>
  <Override PartName="/ppt/theme/themeOverride2.xml" ContentType="application/vnd.openxmlformats-officedocument.themeOverride+xml"/>
  <Override PartName="/ppt/slides/slide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3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44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38.xml" ContentType="application/vnd.openxmlformats-officedocument.presentationml.notesSlide+xml"/>
  <Override PartName="/ppt/theme/theme1.xml" ContentType="application/vnd.openxmlformats-officedocument.theme+xml"/>
  <Override PartName="/ppt/slides/slide9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notesSlides/notesSlide24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7.xml" ContentType="application/vnd.openxmlformats-officedocument.presentationml.slide+xml"/>
  <Override PartName="/ppt/theme/themeOverride20.xml" ContentType="application/vnd.openxmlformats-officedocument.themeOverride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40.xml" ContentType="application/vnd.openxmlformats-officedocument.presentationml.slide+xml"/>
  <Override PartName="/ppt/theme/themeOverride23.xml" ContentType="application/vnd.openxmlformats-officedocument.themeOverride+xml"/>
  <Override PartName="/ppt/slides/slide6.xml" ContentType="application/vnd.openxmlformats-officedocument.presentationml.slide+xml"/>
  <Override PartName="/ppt/notesSlides/notesSlide10.xml" ContentType="application/vnd.openxmlformats-officedocument.presentationml.notesSlide+xml"/>
  <Override PartName="/ppt/theme/themeOverride3.xml" ContentType="application/vnd.openxmlformats-officedocument.themeOverride+xml"/>
  <Override PartName="/ppt/slides/slide18.xml" ContentType="application/vnd.openxmlformats-officedocument.presentationml.slide+xml"/>
  <Override PartName="/ppt/theme/themeOverride8.xml" ContentType="application/vnd.openxmlformats-officedocument.themeOverride+xml"/>
  <Override PartName="/ppt/slides/slide33.xml" ContentType="application/vnd.openxmlformats-officedocument.presentationml.slide+xml"/>
  <Override PartName="/ppt/theme/themeOverride14.xml" ContentType="application/vnd.openxmlformats-officedocument.themeOverride+xml"/>
  <Override PartName="/ppt/notesSlides/notesSlide7.xml" ContentType="application/vnd.openxmlformats-officedocument.presentationml.notes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docProps/app.xml" ContentType="application/vnd.openxmlformats-officedocument.extended-properties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39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7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27.xml" ContentType="application/vnd.openxmlformats-officedocument.presentationml.slide+xml"/>
  <Override PartName="/ppt/theme/themeOverride17.xml" ContentType="application/vnd.openxmlformats-officedocument.themeOverride+xml"/>
  <Override PartName="/ppt/theme/themeOverride22.xml" ContentType="application/vnd.openxmlformats-officedocument.themeOverride+xml"/>
  <Override PartName="/ppt/slideLayouts/slideLayout2.xml" ContentType="application/vnd.openxmlformats-officedocument.presentationml.slideLayout+xml"/>
  <Override PartName="/ppt/notesSlides/notesSlide43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.xml" ContentType="application/vnd.openxmlformats-officedocument.presentationml.notesSlide+xml"/>
  <Override PartName="/ppt/slideLayouts/slideLayout5.xml" ContentType="application/vnd.openxmlformats-officedocument.presentationml.slideLayout+xml"/>
  <Override PartName="/ppt/theme/themeOverride18.xml" ContentType="application/vnd.openxmlformats-officedocument.themeOverride+xml"/>
  <Override PartName="/ppt/theme/themeOverride25.xml" ContentType="application/vnd.openxmlformats-officedocument.themeOverride+xml"/>
  <Override PartName="/ppt/theme/themeOverride1.xml" ContentType="application/vnd.openxmlformats-officedocument.themeOverride+xml"/>
  <Override PartName="/ppt/slides/slide22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Override24.xml" ContentType="application/vnd.openxmlformats-officedocument.themeOverride+xml"/>
  <Override PartName="/ppt/slides/slide24.xml" ContentType="application/vnd.openxmlformats-officedocument.presentationml.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5.xml" ContentType="application/vnd.openxmlformats-officedocument.themeOverride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notesSlides/notesSlide35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32.xml" ContentType="application/vnd.openxmlformats-officedocument.presentationml.notesSlide+xml"/>
  <Override PartName="/ppt/slideLayouts/slideLayout11.xml" ContentType="application/vnd.openxmlformats-officedocument.presentationml.slideLayout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xmlns:dsp="http://schemas.microsoft.com/office/drawing/2008/diagram" xmlns:dgm="http://schemas.openxmlformats.org/drawingml/2006/diagram" saveSubsetFonts="1">
  <p:sldMasterIdLst>
    <p:sldMasterId r:id="rId1" id="2147483660"/>
  </p:sldMasterIdLst>
  <p:notesMasterIdLst>
    <p:notesMasterId r:id="rId48"/>
  </p:notesMasterIdLst>
  <p:sldIdLst>
    <p:sldId r:id="rId2" id="257"/>
    <p:sldId r:id="rId3" id="258"/>
    <p:sldId r:id="rId4" id="332"/>
    <p:sldId r:id="rId5" id="259"/>
    <p:sldId r:id="rId6" id="260"/>
    <p:sldId r:id="rId7" id="261"/>
    <p:sldId r:id="rId8" id="262"/>
    <p:sldId r:id="rId9" id="263"/>
    <p:sldId r:id="rId10" id="322"/>
    <p:sldId r:id="rId11" id="308"/>
    <p:sldId r:id="rId12" id="283"/>
    <p:sldId r:id="rId13" id="333"/>
    <p:sldId r:id="rId14" id="334"/>
    <p:sldId r:id="rId15" id="335"/>
    <p:sldId r:id="rId16" id="336"/>
    <p:sldId r:id="rId17" id="276"/>
    <p:sldId r:id="rId18" id="341"/>
    <p:sldId r:id="rId19" id="337"/>
    <p:sldId r:id="rId20" id="343"/>
    <p:sldId r:id="rId21" id="338"/>
    <p:sldId r:id="rId22" id="339"/>
    <p:sldId r:id="rId23" id="342"/>
    <p:sldId r:id="rId24" id="345"/>
    <p:sldId r:id="rId25" id="344"/>
    <p:sldId r:id="rId26" id="319"/>
    <p:sldId r:id="rId27" id="281"/>
    <p:sldId r:id="rId28" id="282"/>
    <p:sldId r:id="rId29" id="325"/>
    <p:sldId r:id="rId30" id="347"/>
    <p:sldId r:id="rId31" id="346"/>
    <p:sldId r:id="rId32" id="327"/>
    <p:sldId r:id="rId33" id="291"/>
    <p:sldId r:id="rId34" id="293"/>
    <p:sldId r:id="rId35" id="268"/>
    <p:sldId r:id="rId36" id="296"/>
    <p:sldId r:id="rId37" id="297"/>
    <p:sldId r:id="rId38" id="298"/>
    <p:sldId r:id="rId39" id="329"/>
    <p:sldId r:id="rId41" id="330"/>
    <p:sldId r:id="rId42" id="302"/>
    <p:sldId r:id="rId43" id="328"/>
    <p:sldId r:id="rId44" id="301"/>
    <p:sldId r:id="rId45" id="290"/>
    <p:sldId r:id="rId46" id="316"/>
    <p:sldId r:id="rId47" id="317"/>
  </p:sldIdLst>
  <p:sldSz cx="9144000" cy="6858000" type="screen4x3"/>
  <p:notesSz cx="6858000" cy="9144000"/>
  <p:defaultTextStyle>
    <a:defPPr>
      <a:defRPr lang="en-US"/>
    </a:defPPr>
    <a:lvl1pPr algn="l" marL="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marL="4572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marL="9144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marL="13716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marL="18288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marL="22860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marL="27432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marL="32004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marL="36576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0000"/>
    <a:srgbClr val="9F02BE"/>
    <a:srgbClr val="FFB3B3"/>
    <a:srgbClr val="FF3B3B"/>
    <a:srgbClr val="11FF4A"/>
    <a:srgbClr val="333333"/>
    <a:srgbClr val="0070C0"/>
    <a:srgbClr val="EBE600"/>
    <a:srgbClr val="A3C167"/>
    <a:srgbClr val="0D2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73943" autoAdjust="0"/>
  </p:normalViewPr>
  <p:slideViewPr>
    <p:cSldViewPr>
      <p:cViewPr>
        <p:scale>
          <a:sx n="66" d="100"/>
          <a:sy n="66" d="100"/>
        </p:scale>
        <p:origin x="-2196" y="-5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72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5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49" Type="http://schemas.openxmlformats.org/officeDocument/2006/relationships/presProps" Target="presProps.xml" /><Relationship Id="rId52" Type="http://schemas.openxmlformats.org/officeDocument/2006/relationships/tableStyles" Target="tableStyles.xml" /><Relationship Id="rId48" Type="http://schemas.openxmlformats.org/officeDocument/2006/relationships/notesMaster" Target="notesMasters/notesMaster1.xml" /><Relationship Id="rId51" Type="http://schemas.openxmlformats.org/officeDocument/2006/relationships/theme" Target="theme/theme1.xml" /><Relationship Id="rId39" Type="http://schemas.openxmlformats.org/officeDocument/2006/relationships/slide" Target="slides/slide38.xml" /><Relationship Id="rId38" Type="http://schemas.openxmlformats.org/officeDocument/2006/relationships/slide" Target="slides/slide37.xml" /><Relationship Id="rId19" Type="http://schemas.openxmlformats.org/officeDocument/2006/relationships/slide" Target="slides/slide18.xml" /><Relationship Id="rId37" Type="http://schemas.openxmlformats.org/officeDocument/2006/relationships/slide" Target="slides/slide36.xml" /><Relationship Id="rId36" Type="http://schemas.openxmlformats.org/officeDocument/2006/relationships/slide" Target="slides/slide35.xml" /><Relationship Id="rId18" Type="http://schemas.openxmlformats.org/officeDocument/2006/relationships/slide" Target="slides/slide17.xml" /><Relationship Id="rId17" Type="http://schemas.openxmlformats.org/officeDocument/2006/relationships/slide" Target="slides/slide16.xml" /><Relationship Id="rId16" Type="http://schemas.openxmlformats.org/officeDocument/2006/relationships/slide" Target="slides/slide15.xml" /><Relationship Id="rId15" Type="http://schemas.openxmlformats.org/officeDocument/2006/relationships/slide" Target="slides/slide14.xml" /><Relationship Id="rId14" Type="http://schemas.openxmlformats.org/officeDocument/2006/relationships/slide" Target="slides/slide13.xml" /><Relationship Id="rId30" Type="http://schemas.openxmlformats.org/officeDocument/2006/relationships/slide" Target="slides/slide29.xml" /><Relationship Id="rId12" Type="http://schemas.openxmlformats.org/officeDocument/2006/relationships/slide" Target="slides/slide11.xml" /><Relationship Id="rId31" Type="http://schemas.openxmlformats.org/officeDocument/2006/relationships/slide" Target="slides/slide30.xml" /><Relationship Id="rId13" Type="http://schemas.openxmlformats.org/officeDocument/2006/relationships/slide" Target="slides/slide12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29" Type="http://schemas.openxmlformats.org/officeDocument/2006/relationships/slide" Target="slides/slide28.xml" /><Relationship Id="rId47" Type="http://schemas.openxmlformats.org/officeDocument/2006/relationships/slide" Target="slides/slide46.xml" /><Relationship Id="rId26" Type="http://schemas.openxmlformats.org/officeDocument/2006/relationships/slide" Target="slides/slide25.xml" /><Relationship Id="rId25" Type="http://schemas.openxmlformats.org/officeDocument/2006/relationships/slide" Target="slides/slide24.xml" /><Relationship Id="rId28" Type="http://schemas.openxmlformats.org/officeDocument/2006/relationships/slide" Target="slides/slide27.xml" /><Relationship Id="rId27" Type="http://schemas.openxmlformats.org/officeDocument/2006/relationships/slide" Target="slides/slide26.xml" /><Relationship Id="rId2" Type="http://schemas.openxmlformats.org/officeDocument/2006/relationships/slide" Target="slides/slide1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4" Type="http://schemas.openxmlformats.org/officeDocument/2006/relationships/slide" Target="slides/slide3.xml" /><Relationship Id="rId23" Type="http://schemas.openxmlformats.org/officeDocument/2006/relationships/slide" Target="slides/slide22.xml" /><Relationship Id="rId41" Type="http://schemas.openxmlformats.org/officeDocument/2006/relationships/slide" Target="slides/slide40.xml" /><Relationship Id="rId24" Type="http://schemas.openxmlformats.org/officeDocument/2006/relationships/slide" Target="slides/slide23.xml" /><Relationship Id="rId42" Type="http://schemas.openxmlformats.org/officeDocument/2006/relationships/slide" Target="slides/slide41.xml" /><Relationship Id="rId3" Type="http://schemas.openxmlformats.org/officeDocument/2006/relationships/slide" Target="slides/slide2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20" Type="http://schemas.openxmlformats.org/officeDocument/2006/relationships/slide" Target="slides/slide19.xml" /><Relationship Id="rId46" Type="http://schemas.openxmlformats.org/officeDocument/2006/relationships/slide" Target="slides/slide45.xml" /><Relationship Id="rId9" Type="http://schemas.openxmlformats.org/officeDocument/2006/relationships/slide" Target="slides/slide8.xml" /><Relationship Id="rId6" Type="http://schemas.openxmlformats.org/officeDocument/2006/relationships/slide" Target="slides/slide5.xml" /><Relationship Id="rId5" Type="http://schemas.openxmlformats.org/officeDocument/2006/relationships/slide" Target="slides/slide4.xml" /><Relationship Id="rId8" Type="http://schemas.openxmlformats.org/officeDocument/2006/relationships/slide" Target="slides/slide7.xml" /><Relationship Id="rId7" Type="http://schemas.openxmlformats.org/officeDocument/2006/relationships/slide" Target="slides/slide6.xml" 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C1CE0-52B5-4B8E-9C8F-010CCE749541}" type="datetimeFigureOut">
              <a:rPr lang="en-CA" smtClean="0"/>
              <a:t>26/09/2013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8D9C5-53DD-45EB-833D-E0555325A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30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 very good afternoon.</a:t>
            </a:r>
          </a:p>
          <a:p>
            <a:endParaRPr lang="en-CA" baseline="0" dirty="0" smtClean="0"/>
          </a:p>
          <a:p>
            <a:r>
              <a:rPr lang="en-CA" baseline="0" dirty="0" smtClean="0"/>
              <a:t>My name is </a:t>
            </a:r>
            <a:r>
              <a:rPr lang="en-CA" baseline="0" dirty="0" err="1" smtClean="0"/>
              <a:t>Srikanth</a:t>
            </a:r>
            <a:r>
              <a:rPr lang="en-CA" baseline="0" dirty="0" smtClean="0"/>
              <a:t> </a:t>
            </a:r>
            <a:r>
              <a:rPr lang="en-CA" baseline="0" dirty="0" err="1" smtClean="0"/>
              <a:t>Kirhsnamachari</a:t>
            </a:r>
            <a:r>
              <a:rPr lang="en-CA" baseline="0" dirty="0" smtClean="0"/>
              <a:t> </a:t>
            </a:r>
            <a:r>
              <a:rPr lang="en-CA" baseline="0" dirty="0" err="1" smtClean="0"/>
              <a:t>Sridharan</a:t>
            </a:r>
            <a:r>
              <a:rPr lang="en-CA" baseline="0" dirty="0" smtClean="0"/>
              <a:t>,</a:t>
            </a:r>
          </a:p>
          <a:p>
            <a:endParaRPr lang="en-CA" baseline="0" dirty="0" smtClean="0"/>
          </a:p>
          <a:p>
            <a:r>
              <a:rPr lang="en-CA" baseline="0" dirty="0" smtClean="0"/>
              <a:t>I am a Masters student at </a:t>
            </a:r>
            <a:r>
              <a:rPr lang="en-CA" baseline="0" dirty="0" err="1" smtClean="0"/>
              <a:t>Hci</a:t>
            </a:r>
            <a:r>
              <a:rPr lang="en-CA" baseline="0" dirty="0" smtClean="0"/>
              <a:t> lab in university </a:t>
            </a:r>
            <a:r>
              <a:rPr lang="en-CA" baseline="0" dirty="0" smtClean="0"/>
              <a:t>of Manitoba Canada.</a:t>
            </a:r>
          </a:p>
          <a:p>
            <a:endParaRPr lang="en-CA" baseline="0" dirty="0" smtClean="0"/>
          </a:p>
          <a:p>
            <a:r>
              <a:rPr lang="en-CA" baseline="0" dirty="0" smtClean="0"/>
              <a:t>I worked on this paper in c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ollaboration with</a:t>
            </a:r>
            <a:b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 Juan David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R.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(University of Dundee)</a:t>
            </a: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</a:t>
            </a:fld>
            <a:endParaRPr lang="en-CA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9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olidFill>
                  <a:schemeClr val="bg1"/>
                </a:solidFill>
              </a:rPr>
              <a:t>But </a:t>
            </a:r>
            <a:r>
              <a:rPr lang="en-CA" baseline="0" dirty="0" smtClean="0">
                <a:solidFill>
                  <a:schemeClr val="bg1"/>
                </a:solidFill>
              </a:rPr>
              <a:t>in OSTD the only existing work on color corrections is </a:t>
            </a:r>
            <a:r>
              <a:rPr lang="en-CA" baseline="0" dirty="0" smtClean="0">
                <a:solidFill>
                  <a:schemeClr val="bg1"/>
                </a:solidFill>
              </a:rPr>
              <a:t>by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smtClean="0">
                <a:solidFill>
                  <a:schemeClr val="bg1"/>
                </a:solidFill>
              </a:rPr>
              <a:t>et </a:t>
            </a:r>
            <a:r>
              <a:rPr lang="en-CA" dirty="0" smtClean="0">
                <a:solidFill>
                  <a:schemeClr val="bg1"/>
                </a:solidFill>
              </a:rPr>
              <a:t>al.’s.</a:t>
            </a:r>
            <a:endParaRPr lang="en-CA" dirty="0" smtClean="0">
              <a:solidFill>
                <a:schemeClr val="bg1"/>
              </a:solidFill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use foreground color as fed to the system and </a:t>
            </a:r>
            <a:r>
              <a:rPr lang="en-CA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bg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colors as captured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space was used for color calculations- in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which colors accuracy cant be tested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 used Color Subtraction ( Show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the second image’s empty spots)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5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Every display shows color a bit different , this is more pronounced in OSTD as each display has different display material, light source etc.</a:t>
            </a:r>
          </a:p>
          <a:p>
            <a:endParaRPr lang="en-CA" dirty="0" smtClean="0"/>
          </a:p>
          <a:p>
            <a:r>
              <a:rPr lang="en-CA" dirty="0" smtClean="0"/>
              <a:t>As</a:t>
            </a:r>
            <a:r>
              <a:rPr lang="en-CA" baseline="0" dirty="0" smtClean="0"/>
              <a:t> you can see here the color blue shown is slightly changed when its shown on the display. In our model we account for this change render distortion function.</a:t>
            </a:r>
          </a:p>
          <a:p>
            <a:r>
              <a:rPr lang="en-CA" baseline="0" dirty="0" smtClean="0"/>
              <a:t>Similar the OSTD display material changes the color of the BG as it shown here with change in hue of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 red . We count this by the material distortion function.</a:t>
            </a:r>
          </a:p>
          <a:p>
            <a:r>
              <a:rPr lang="en-CA" baseline="0" dirty="0" smtClean="0"/>
              <a:t>We argue in this work the color Belding is a mix of these distorted color than the original colors !!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Out</a:t>
            </a:r>
            <a:r>
              <a:rPr lang="en-CA" baseline="0" dirty="0" smtClean="0"/>
              <a:t> color </a:t>
            </a:r>
            <a:r>
              <a:rPr lang="en-CA" baseline="0" dirty="0" err="1" smtClean="0"/>
              <a:t>beling</a:t>
            </a:r>
            <a:r>
              <a:rPr lang="en-CA" baseline="0" dirty="0" smtClean="0"/>
              <a:t> </a:t>
            </a:r>
            <a:r>
              <a:rPr lang="en-CA" baseline="0" dirty="0" err="1" smtClean="0"/>
              <a:t>modelios</a:t>
            </a:r>
            <a:r>
              <a:rPr lang="en-CA" baseline="0" dirty="0" smtClean="0"/>
              <a:t> based on two functions, render </a:t>
            </a:r>
            <a:r>
              <a:rPr lang="en-CA" baseline="0" dirty="0" err="1" smtClean="0"/>
              <a:t>DisTORtion</a:t>
            </a:r>
            <a:r>
              <a:rPr lang="en-CA" baseline="0" dirty="0" smtClean="0"/>
              <a:t>  and </a:t>
            </a:r>
            <a:r>
              <a:rPr lang="en-CA" baseline="0" dirty="0" err="1" smtClean="0"/>
              <a:t>materail</a:t>
            </a:r>
            <a:r>
              <a:rPr lang="en-CA" baseline="0" dirty="0" smtClean="0"/>
              <a:t> </a:t>
            </a:r>
            <a:r>
              <a:rPr lang="en-CA" baseline="0" dirty="0" err="1" smtClean="0"/>
              <a:t>DisTORtion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4325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600" b="1" dirty="0" smtClean="0">
                <a:latin typeface="Calibri Light" panose="020F0302020204030204" pitchFamily="34" charset="0"/>
              </a:rPr>
              <a:t>There are different </a:t>
            </a:r>
            <a:r>
              <a:rPr lang="en-CA" sz="1600" b="1" dirty="0" err="1" smtClean="0">
                <a:latin typeface="Calibri Light" panose="020F0302020204030204" pitchFamily="34" charset="0"/>
              </a:rPr>
              <a:t>wasys</a:t>
            </a:r>
            <a:r>
              <a:rPr lang="en-CA" sz="1600" b="1" dirty="0" smtClean="0">
                <a:latin typeface="Calibri Light" panose="020F0302020204030204" pitchFamily="34" charset="0"/>
              </a:rPr>
              <a:t> in which </a:t>
            </a:r>
            <a:r>
              <a:rPr lang="en-CA" sz="1600" b="1" dirty="0" err="1" smtClean="0">
                <a:latin typeface="Calibri Light" panose="020F0302020204030204" pitchFamily="34" charset="0"/>
              </a:rPr>
              <a:t>f</a:t>
            </a:r>
            <a:r>
              <a:rPr lang="en-CA" sz="1200" b="1" dirty="0" err="1" smtClean="0">
                <a:latin typeface="Calibri Light" panose="020F0302020204030204" pitchFamily="34" charset="0"/>
              </a:rPr>
              <a:t>rendercan</a:t>
            </a:r>
            <a:r>
              <a:rPr lang="en-CA" sz="1200" b="1" dirty="0" smtClean="0">
                <a:latin typeface="Calibri Light" panose="020F0302020204030204" pitchFamily="34" charset="0"/>
              </a:rPr>
              <a:t> be </a:t>
            </a:r>
            <a:r>
              <a:rPr lang="en-CA" sz="1200" b="1" dirty="0" err="1" smtClean="0">
                <a:latin typeface="Calibri Light" panose="020F0302020204030204" pitchFamily="34" charset="0"/>
              </a:rPr>
              <a:t>sloved</a:t>
            </a:r>
            <a:r>
              <a:rPr lang="en-CA" sz="1200" b="1" dirty="0" smtClean="0">
                <a:latin typeface="Calibri Light" panose="020F0302020204030204" pitchFamily="34" charset="0"/>
              </a:rPr>
              <a:t> such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 as</a:t>
            </a:r>
          </a:p>
          <a:p>
            <a:endParaRPr lang="en-CA" sz="1200" b="1" baseline="0" dirty="0" smtClean="0">
              <a:latin typeface="Calibri Light" panose="020F0302020204030204" pitchFamily="34" charset="0"/>
            </a:endParaRPr>
          </a:p>
          <a:p>
            <a:r>
              <a:rPr lang="en-CA" sz="1200" b="1" baseline="0" dirty="0" err="1" smtClean="0">
                <a:latin typeface="Calibri Light" panose="020F0302020204030204" pitchFamily="34" charset="0"/>
              </a:rPr>
              <a:t>Dm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 cat , we </a:t>
            </a:r>
            <a:r>
              <a:rPr lang="en-CA" sz="1200" b="1" baseline="0" dirty="0" err="1" smtClean="0">
                <a:latin typeface="Calibri Light" panose="020F0302020204030204" pitchFamily="34" charset="0"/>
              </a:rPr>
              <a:t>prent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 to you a new method called </a:t>
            </a:r>
            <a:r>
              <a:rPr lang="en-CA" sz="1200" b="1" baseline="0" dirty="0" err="1" smtClean="0">
                <a:latin typeface="Calibri Light" panose="020F0302020204030204" pitchFamily="34" charset="0"/>
              </a:rPr>
              <a:t>Bp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 method,</a:t>
            </a:r>
          </a:p>
          <a:p>
            <a:r>
              <a:rPr lang="en-CA" sz="1200" b="1" baseline="0" dirty="0" smtClean="0">
                <a:latin typeface="Calibri Light" panose="020F0302020204030204" pitchFamily="34" charset="0"/>
              </a:rPr>
              <a:t>And </a:t>
            </a:r>
            <a:r>
              <a:rPr lang="en-CA" sz="1200" b="1" baseline="0" dirty="0" err="1" smtClean="0">
                <a:latin typeface="Calibri Light" panose="020F0302020204030204" pitchFamily="34" charset="0"/>
              </a:rPr>
              <a:t>vaLIDATE</a:t>
            </a:r>
            <a:r>
              <a:rPr lang="en-CA" sz="1200" b="1" baseline="0" dirty="0" smtClean="0">
                <a:latin typeface="Calibri Light" panose="020F0302020204030204" pitchFamily="34" charset="0"/>
              </a:rPr>
              <a:t> IT AGAINST THE OTHER METHODS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591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WHEN USING DIRECT METHOD,</a:t>
            </a:r>
          </a:p>
          <a:p>
            <a:endParaRPr lang="en-CA" dirty="0" smtClean="0"/>
          </a:p>
          <a:p>
            <a:r>
              <a:rPr lang="en-CA" dirty="0" smtClean="0"/>
              <a:t>WHEN</a:t>
            </a:r>
            <a:r>
              <a:rPr lang="en-CA" baseline="0" dirty="0" smtClean="0"/>
              <a:t> 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is fed to the system, the </a:t>
            </a:r>
            <a:r>
              <a:rPr lang="en-CA" baseline="0" dirty="0" err="1" smtClean="0"/>
              <a:t>Dm</a:t>
            </a:r>
            <a:r>
              <a:rPr lang="en-CA" baseline="0" dirty="0" smtClean="0"/>
              <a:t> </a:t>
            </a:r>
            <a:r>
              <a:rPr lang="en-CA" baseline="0" dirty="0" err="1" smtClean="0"/>
              <a:t>retuts</a:t>
            </a:r>
            <a:r>
              <a:rPr lang="en-CA" baseline="0" dirty="0" smtClean="0"/>
              <a:t> the same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to be used , this is synonymous to </a:t>
            </a:r>
            <a:r>
              <a:rPr lang="en-CA" baseline="0" dirty="0" err="1" smtClean="0"/>
              <a:t>ro</a:t>
            </a:r>
            <a:r>
              <a:rPr lang="en-CA" baseline="0" dirty="0" smtClean="0"/>
              <a:t> </a:t>
            </a:r>
            <a:r>
              <a:rPr lang="en-CA" baseline="0" dirty="0" err="1" smtClean="0"/>
              <a:t>Wiland</a:t>
            </a:r>
            <a:r>
              <a:rPr lang="en-CA" baseline="0" dirty="0" smtClean="0"/>
              <a:t> et al work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026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are established methods to estimate the colors a display can render based on the brightest white it can emit.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They are based on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matirx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trasformations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 smtClean="0"/>
          </a:p>
          <a:p>
            <a:r>
              <a:rPr lang="en-CA" dirty="0" smtClean="0"/>
              <a:t>When a system</a:t>
            </a:r>
            <a:r>
              <a:rPr lang="en-CA" baseline="0" dirty="0" smtClean="0"/>
              <a:t> feeds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to CAT , the cat transforms the color using a </a:t>
            </a:r>
            <a:r>
              <a:rPr lang="en-CA" baseline="0" dirty="0" err="1" smtClean="0"/>
              <a:t>std</a:t>
            </a:r>
            <a:r>
              <a:rPr lang="en-CA" baseline="0" dirty="0" smtClean="0"/>
              <a:t> matrix and returns the transformed color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1387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Now we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prest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to you a new method , BP which is uses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the display profile of a given display ,</a:t>
            </a: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When a </a:t>
            </a:r>
            <a:r>
              <a:rPr lang="en-CA" sz="1200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fg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is given to BPO </a:t>
            </a:r>
            <a:r>
              <a:rPr lang="en-CA" sz="1200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mehod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,</a:t>
            </a:r>
          </a:p>
          <a:p>
            <a:endParaRPr lang="en-CA" sz="1200" baseline="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Exact value of how this </a:t>
            </a:r>
            <a:r>
              <a:rPr lang="en-CA" sz="1200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fg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is shown by the display is returned!!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BP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we </a:t>
            </a:r>
            <a:r>
              <a:rPr lang="en-CA" sz="1200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bilive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forms a core part of out </a:t>
            </a:r>
            <a:r>
              <a:rPr lang="en-CA" sz="1200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contibution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,</a:t>
            </a: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Now I will explain how to create a BP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Divides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 space (over 16 million colors) into a smaller set of </a:t>
            </a:r>
            <a:r>
              <a:rPr lang="en-CA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8376 perceptually different bins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translated the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gamut into the CIE LAB color space and divided it into bins of 5X5X5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approach guaranties all colors inside a bin are within one Just Noticeable Difference (1 JND </a:t>
            </a:r>
            <a:r>
              <a:rPr lang="en-CA" sz="1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~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2.3 in Euclidean distance)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measured how each bin is rendered by each of our three displays on a black background which is shown here for all 3 displays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P37-hundred had a wide color space and close to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when compared to p2200 and TOLED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Create a look up table which is </a:t>
            </a:r>
            <a:r>
              <a:rPr lang="en-CA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794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know </a:t>
            </a:r>
            <a:r>
              <a:rPr lang="en-CA" dirty="0" err="1" smtClean="0"/>
              <a:t>rgb</a:t>
            </a:r>
            <a:r>
              <a:rPr lang="en-CA" dirty="0" smtClean="0"/>
              <a:t> colors </a:t>
            </a:r>
            <a:r>
              <a:rPr lang="en-CA" dirty="0" err="1" smtClean="0"/>
              <a:t>anount</a:t>
            </a:r>
            <a:r>
              <a:rPr lang="en-CA" dirty="0" smtClean="0"/>
              <a:t> to 16 million continues color space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794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divide this color space into </a:t>
            </a:r>
            <a:r>
              <a:rPr lang="en-CA" dirty="0" err="1" smtClean="0"/>
              <a:t>finte</a:t>
            </a:r>
            <a:r>
              <a:rPr lang="en-CA" dirty="0" smtClean="0"/>
              <a:t> </a:t>
            </a:r>
            <a:r>
              <a:rPr lang="en-CA" dirty="0" err="1" smtClean="0"/>
              <a:t>numbre</a:t>
            </a:r>
            <a:r>
              <a:rPr lang="en-CA" dirty="0" smtClean="0"/>
              <a:t> of 8376</a:t>
            </a:r>
            <a:r>
              <a:rPr lang="en-CA" baseline="0" dirty="0" smtClean="0"/>
              <a:t> colors , we do this by binning them to one </a:t>
            </a:r>
            <a:r>
              <a:rPr lang="en-CA" baseline="0" dirty="0" err="1" smtClean="0"/>
              <a:t>represeationve</a:t>
            </a:r>
            <a:r>
              <a:rPr lang="en-CA" baseline="0" dirty="0" smtClean="0"/>
              <a:t> color for ever 5X5X5 bins in LAB space</a:t>
            </a:r>
          </a:p>
          <a:p>
            <a:endParaRPr lang="en-CA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approach guaranties all colors inside a bin are within one Just Noticeable Difference (1 JND </a:t>
            </a:r>
            <a:r>
              <a:rPr lang="en-CA" sz="1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~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2.3 in Euclidean distance)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129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Then we </a:t>
            </a:r>
            <a:r>
              <a:rPr lang="en-CA" baseline="0" dirty="0" smtClean="0"/>
              <a:t>displayed </a:t>
            </a:r>
            <a:r>
              <a:rPr lang="en-CA" baseline="0" dirty="0" smtClean="0"/>
              <a:t>these colors on two projection based </a:t>
            </a:r>
            <a:r>
              <a:rPr lang="en-CA" baseline="0" dirty="0" err="1" smtClean="0"/>
              <a:t>ostd</a:t>
            </a:r>
            <a:r>
              <a:rPr lang="en-CA" baseline="0" dirty="0" smtClean="0"/>
              <a:t>  &amp; 1 </a:t>
            </a:r>
            <a:r>
              <a:rPr lang="en-CA" baseline="0" dirty="0" err="1" smtClean="0"/>
              <a:t>toled</a:t>
            </a:r>
            <a:r>
              <a:rPr lang="en-CA" baseline="0" dirty="0" smtClean="0"/>
              <a:t> and measured it using a colorimeter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877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displays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allow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users to view digital content and physical objects simultaneously</a:t>
            </a: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The most promising OSTD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 are additive, they generate colors by creating light on their own in the different primary color (R,G,B).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aseline="0" dirty="0" err="1" smtClean="0">
                <a:solidFill>
                  <a:schemeClr val="accent3"/>
                </a:solidFill>
                <a:latin typeface="Calibri Light" panose="020F0302020204030204" pitchFamily="34" charset="0"/>
              </a:rPr>
              <a:t>Tranparent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OLED </a:t>
            </a:r>
            <a:r>
              <a:rPr lang="en-CA" sz="1200" baseline="0" dirty="0" err="1" smtClean="0">
                <a:solidFill>
                  <a:schemeClr val="accent3"/>
                </a:solidFill>
                <a:latin typeface="Calibri Light" panose="020F0302020204030204" pitchFamily="34" charset="0"/>
              </a:rPr>
              <a:t>diplays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(on the left) or projector based HMDs (such as Google Glass) are commercially available examples of such additive display.</a:t>
            </a: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36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</a:t>
            </a:r>
            <a:r>
              <a:rPr lang="en-CA" baseline="0" dirty="0" smtClean="0"/>
              <a:t> measuring the one of the projection based display gave a display profile which looks almost similar to </a:t>
            </a:r>
            <a:r>
              <a:rPr lang="en-CA" baseline="0" dirty="0" err="1" smtClean="0"/>
              <a:t>srgb</a:t>
            </a:r>
            <a:r>
              <a:rPr lang="en-CA" baseline="0" dirty="0" smtClean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659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While </a:t>
            </a:r>
            <a:r>
              <a:rPr lang="en-CA" dirty="0" err="1" smtClean="0"/>
              <a:t>Toled</a:t>
            </a:r>
            <a:r>
              <a:rPr lang="en-CA" dirty="0" smtClean="0"/>
              <a:t> gave a display</a:t>
            </a:r>
            <a:r>
              <a:rPr lang="en-CA" baseline="0" dirty="0" smtClean="0"/>
              <a:t> profile which look some what reduced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2693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now had a one to one</a:t>
            </a:r>
            <a:r>
              <a:rPr lang="en-CA" baseline="0" dirty="0" smtClean="0"/>
              <a:t> </a:t>
            </a:r>
            <a:r>
              <a:rPr lang="en-CA" baseline="0" dirty="0" err="1" smtClean="0"/>
              <a:t>mappingbetween</a:t>
            </a:r>
            <a:r>
              <a:rPr lang="en-CA" baseline="0" dirty="0" smtClean="0"/>
              <a:t> </a:t>
            </a:r>
            <a:r>
              <a:rPr lang="en-CA" baseline="0" dirty="0" err="1" smtClean="0"/>
              <a:t>acolor</a:t>
            </a:r>
            <a:r>
              <a:rPr lang="en-CA" baseline="0" dirty="0" smtClean="0"/>
              <a:t> and how its shown on a display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536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Forr</a:t>
            </a:r>
            <a:r>
              <a:rPr lang="en-CA" dirty="0" smtClean="0"/>
              <a:t> example a color</a:t>
            </a:r>
            <a:r>
              <a:rPr lang="en-CA" baseline="0" dirty="0" smtClean="0"/>
              <a:t> blue which is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248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Till now I have shown you various</a:t>
            </a:r>
            <a:r>
              <a:rPr lang="en-CA" baseline="0" dirty="0" smtClean="0"/>
              <a:t> method to account for </a:t>
            </a:r>
            <a:r>
              <a:rPr lang="en-CA" baseline="0" dirty="0" err="1" smtClean="0"/>
              <a:t>frender</a:t>
            </a:r>
            <a:r>
              <a:rPr lang="en-CA" baseline="0" dirty="0" smtClean="0"/>
              <a:t> function , we </a:t>
            </a:r>
            <a:r>
              <a:rPr lang="en-CA" baseline="0" dirty="0" err="1" smtClean="0"/>
              <a:t>handedled</a:t>
            </a:r>
            <a:r>
              <a:rPr lang="en-CA" baseline="0" dirty="0" smtClean="0"/>
              <a:t> </a:t>
            </a:r>
            <a:r>
              <a:rPr lang="en-CA" baseline="0" dirty="0" err="1" smtClean="0"/>
              <a:t>fmaterial</a:t>
            </a:r>
            <a:r>
              <a:rPr lang="en-CA" baseline="0" dirty="0" smtClean="0"/>
              <a:t> through </a:t>
            </a:r>
            <a:r>
              <a:rPr lang="en-CA" baseline="0" dirty="0" err="1" smtClean="0"/>
              <a:t>caputing</a:t>
            </a:r>
            <a:r>
              <a:rPr lang="en-CA" baseline="0" dirty="0" smtClean="0"/>
              <a:t> the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through the screen using a </a:t>
            </a:r>
            <a:r>
              <a:rPr lang="en-CA" baseline="0" dirty="0" err="1" smtClean="0"/>
              <a:t>colorimtere</a:t>
            </a:r>
            <a:endParaRPr lang="en-CA" baseline="0" dirty="0" smtClean="0"/>
          </a:p>
          <a:p>
            <a:r>
              <a:rPr lang="en-CA" dirty="0" smtClean="0"/>
              <a:t>Validation</a:t>
            </a:r>
            <a:r>
              <a:rPr lang="en-CA" baseline="0" dirty="0" smtClean="0"/>
              <a:t> the accuracy of the different </a:t>
            </a:r>
            <a:r>
              <a:rPr lang="en-CA" baseline="0" dirty="0" err="1" smtClean="0"/>
              <a:t>frender</a:t>
            </a:r>
            <a:r>
              <a:rPr lang="en-CA" baseline="0" dirty="0" smtClean="0"/>
              <a:t> functions by measuring how accurately they predict color blending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591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We</a:t>
            </a:r>
            <a:r>
              <a:rPr lang="en-CA" baseline="0" dirty="0" smtClean="0"/>
              <a:t> used 838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colors on each of our 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colors, measured the blend.</a:t>
            </a:r>
          </a:p>
          <a:p>
            <a:endParaRPr lang="en-CA" dirty="0" smtClean="0"/>
          </a:p>
          <a:p>
            <a:r>
              <a:rPr lang="en-CA" dirty="0" smtClean="0"/>
              <a:t>We</a:t>
            </a:r>
            <a:r>
              <a:rPr lang="en-CA" baseline="0" dirty="0" smtClean="0"/>
              <a:t> find the error in our prediction by finding Euclidean distance in lab space between the predicted value and the measured blend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  <a:p>
            <a:r>
              <a:rPr lang="en-CA" baseline="0" dirty="0" smtClean="0"/>
              <a:t>This visualization shows  prediction error value </a:t>
            </a:r>
            <a:endParaRPr lang="en-CA" baseline="0" dirty="0" smtClean="0"/>
          </a:p>
          <a:p>
            <a:r>
              <a:rPr lang="en-CA" baseline="0" dirty="0" smtClean="0"/>
              <a:t>across </a:t>
            </a:r>
            <a:r>
              <a:rPr lang="en-CA" baseline="0" dirty="0" smtClean="0"/>
              <a:t>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</a:t>
            </a:r>
            <a:r>
              <a:rPr lang="en-CA" baseline="0" dirty="0" err="1" smtClean="0"/>
              <a:t>macbeth</a:t>
            </a:r>
            <a:r>
              <a:rPr lang="en-CA" baseline="0" dirty="0" smtClean="0"/>
              <a:t> chart colors for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</a:t>
            </a:r>
            <a:r>
              <a:rPr lang="en-CA" baseline="0" dirty="0" err="1" smtClean="0"/>
              <a:t>whhich</a:t>
            </a:r>
            <a:r>
              <a:rPr lang="en-CA" baseline="0" dirty="0" smtClean="0"/>
              <a:t> is shown in x axis</a:t>
            </a:r>
          </a:p>
          <a:p>
            <a:endParaRPr lang="en-CA" baseline="0" dirty="0" smtClean="0"/>
          </a:p>
          <a:p>
            <a:r>
              <a:rPr lang="en-CA" baseline="0" dirty="0" smtClean="0"/>
              <a:t>And </a:t>
            </a:r>
            <a:r>
              <a:rPr lang="en-CA" baseline="0" dirty="0" err="1" smtClean="0"/>
              <a:t>eq</a:t>
            </a:r>
            <a:r>
              <a:rPr lang="en-CA" baseline="0" dirty="0" smtClean="0"/>
              <a:t> distance in y</a:t>
            </a:r>
          </a:p>
          <a:p>
            <a:endParaRPr lang="en-CA" baseline="0" dirty="0" smtClean="0"/>
          </a:p>
          <a:p>
            <a:r>
              <a:rPr lang="en-CA" baseline="0" dirty="0" smtClean="0"/>
              <a:t>First </a:t>
            </a:r>
            <a:r>
              <a:rPr lang="en-CA" baseline="0" dirty="0" smtClean="0"/>
              <a:t>2 boxes shows: there is a large spread in error for those backgrounds</a:t>
            </a:r>
          </a:p>
          <a:p>
            <a:endParaRPr lang="en-CA" baseline="0" dirty="0" smtClean="0"/>
          </a:p>
          <a:p>
            <a:r>
              <a:rPr lang="en-CA" baseline="0" dirty="0" smtClean="0"/>
              <a:t>Box3: shows that for this particular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the prediction error was low ,</a:t>
            </a:r>
          </a:p>
          <a:p>
            <a:r>
              <a:rPr lang="en-CA" baseline="0" dirty="0" smtClean="0"/>
              <a:t>Ideally this is how all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should look for a low error rates</a:t>
            </a:r>
          </a:p>
          <a:p>
            <a:endParaRPr lang="en-CA" baseline="0" dirty="0" smtClean="0"/>
          </a:p>
          <a:p>
            <a:r>
              <a:rPr lang="en-CA" baseline="0" dirty="0" smtClean="0"/>
              <a:t>Box4: shows the error spread is concentrated between 10 – 40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 the hue of blue indicates more value fell in that region .</a:t>
            </a:r>
          </a:p>
          <a:p>
            <a:endParaRPr lang="en-CA" baseline="0" dirty="0" smtClean="0"/>
          </a:p>
          <a:p>
            <a:r>
              <a:rPr lang="en-CA" baseline="0" dirty="0" smtClean="0"/>
              <a:t>Error rate at the bottom near 0, represent prediction with low error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483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visualization  was used to compare the 5 models we had, over 3 displays in 2 different </a:t>
            </a:r>
            <a:r>
              <a:rPr lang="en-CA" dirty="0" err="1" smtClean="0"/>
              <a:t>bg</a:t>
            </a:r>
            <a:r>
              <a:rPr lang="en-CA" dirty="0" smtClean="0"/>
              <a:t> </a:t>
            </a:r>
            <a:r>
              <a:rPr lang="en-CA" dirty="0" err="1" smtClean="0"/>
              <a:t>config</a:t>
            </a:r>
            <a:endParaRPr lang="en-CA" dirty="0" smtClean="0"/>
          </a:p>
          <a:p>
            <a:r>
              <a:rPr lang="en-CA" dirty="0" err="1" smtClean="0"/>
              <a:t>Bp</a:t>
            </a:r>
            <a:r>
              <a:rPr lang="en-CA" dirty="0" smtClean="0"/>
              <a:t> In</a:t>
            </a:r>
            <a:r>
              <a:rPr lang="en-CA" baseline="0" dirty="0" smtClean="0"/>
              <a:t> all cases was found to be the most accurate in predicting the blend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validates the use of BP to predict how colors blend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221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When</a:t>
            </a:r>
            <a:r>
              <a:rPr lang="en-CA" baseline="0" dirty="0" smtClean="0"/>
              <a:t> color yellow is shown in red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it moves towards orange ,</a:t>
            </a:r>
          </a:p>
          <a:p>
            <a:r>
              <a:rPr lang="en-CA" baseline="0" dirty="0" smtClean="0"/>
              <a:t>Color correction needs to find a alternate color which on blending with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will give yellow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use BP correction algorithm to pick this alternate error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0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However,</a:t>
            </a:r>
            <a:r>
              <a:rPr lang="en-CA" baseline="0" dirty="0" smtClean="0"/>
              <a:t> </a:t>
            </a:r>
            <a:r>
              <a:rPr lang="en-CA" dirty="0" smtClean="0"/>
              <a:t>additive OSTD s have a problem!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r>
              <a:rPr lang="en-CA" dirty="0" smtClean="0"/>
              <a:t>Display colors blend</a:t>
            </a:r>
            <a:r>
              <a:rPr lang="en-CA" baseline="0" dirty="0" smtClean="0"/>
              <a:t> with the background.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This combination of colors causes the users’ perception of the color being displayed from what the color originally is!</a:t>
            </a:r>
          </a:p>
          <a:p>
            <a:endParaRPr lang="en-CA" dirty="0" smtClean="0"/>
          </a:p>
          <a:p>
            <a:r>
              <a:rPr lang="en-CA" dirty="0" smtClean="0"/>
              <a:t>Color</a:t>
            </a:r>
            <a:r>
              <a:rPr lang="en-CA" baseline="0" dirty="0" smtClean="0"/>
              <a:t> are essential to clarity of the display, colors help humans to clearly understand the contents on the display. </a:t>
            </a:r>
          </a:p>
          <a:p>
            <a:r>
              <a:rPr lang="en-CA" baseline="0" dirty="0" smtClean="0"/>
              <a:t>Color blending negatively affects the usability of such displays as it impacts the legibility and color encodings of digital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42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</a:t>
            </a:r>
            <a:r>
              <a:rPr lang="en-CA" baseline="0" dirty="0" smtClean="0"/>
              <a:t> color is then applied on the screen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Which happens to be green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correction error is calculated by finding the distance between the color we desire and the actual blend after correction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generally found neutrals</a:t>
            </a:r>
            <a:r>
              <a:rPr lang="en-CA" baseline="0" dirty="0" smtClean="0"/>
              <a:t> to have low error rate, other than that we found light colors in cyan blue region preforming consistently  better among all the other color regions across the bg.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All colors in light region performed better on dark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Dark colors in high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performed the worst !!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418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UI designer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for OSTD show keep following points in mind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Light neutral colors for information that needs to be preserved best (text , icons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etc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hue is needed, designers can use light colors in the Cyan-Blue region (alerts)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 should be avoided for text and color-encoded information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color themes based on the background will be wise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Have in mind there we are not recommending these to preserve contrast we are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more concern about color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9650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So what is our contributing visa this work ?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present a new Color blending Model for OSTD</a:t>
            </a:r>
          </a:p>
          <a:p>
            <a:endParaRPr lang="en-CA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To handle Render Distortion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Color Correction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Design guidelines for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050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are currently working on a algorithm which is not brute force.</a:t>
            </a:r>
          </a:p>
          <a:p>
            <a:endParaRPr lang="en-CA" dirty="0" smtClean="0"/>
          </a:p>
          <a:p>
            <a:r>
              <a:rPr lang="en-CA" smtClean="0"/>
              <a:t>Also</a:t>
            </a:r>
            <a:r>
              <a:rPr lang="en-CA" baseline="0" smtClean="0"/>
              <a:t> working </a:t>
            </a:r>
            <a:r>
              <a:rPr lang="en-CA" baseline="0" dirty="0" smtClean="0"/>
              <a:t>to implement this on a HMD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623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created correction heat maps for all 3 displays</a:t>
            </a:r>
            <a:r>
              <a:rPr lang="en-CA" baseline="0" dirty="0" smtClean="0"/>
              <a:t>,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heat map shows generally colors for p22-hundered and TOLED were better corrected than the p3700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due the both these displays have limited color profile, so the </a:t>
            </a:r>
            <a:r>
              <a:rPr lang="en-CA" baseline="0" dirty="0" err="1" smtClean="0"/>
              <a:t>distqance</a:t>
            </a:r>
            <a:r>
              <a:rPr lang="en-CA" baseline="0" dirty="0" smtClean="0"/>
              <a:t> between a color to shown in bin and how it measured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will always be small.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also found a trend in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always got corrected better for low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with the correction error increasing with the intensity of the bg.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took the p3700 and studied it further has it had wider range colors , which are </a:t>
            </a:r>
            <a:r>
              <a:rPr lang="en-CA" baseline="0" dirty="0" err="1" smtClean="0"/>
              <a:t>typlically</a:t>
            </a:r>
            <a:r>
              <a:rPr lang="en-CA" baseline="0" dirty="0" smtClean="0"/>
              <a:t> needed for  rich multimedia contests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4291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Example of the system working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8256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decided to do quantitative analysis for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Here green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plain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, blue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</a:t>
            </a:r>
          </a:p>
          <a:p>
            <a:endParaRPr lang="en-CA" baseline="0" dirty="0" smtClean="0"/>
          </a:p>
          <a:p>
            <a:r>
              <a:rPr lang="en-CA" baseline="0" dirty="0" smtClean="0"/>
              <a:t>Graph shown there is a fall in green pars perdition error between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 for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shows accounting for render distortion with the help of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decreases the prediction error.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While both the distortions were accounted for the prediction accuracy increased as shown in the graph comparison between plain and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using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on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However addressing only the material distortion , does little change to the error rate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result shows the render distortion constitutes the core of color </a:t>
            </a:r>
            <a:r>
              <a:rPr lang="en-CA" baseline="0" dirty="0" err="1" smtClean="0"/>
              <a:t>blening</a:t>
            </a:r>
            <a:r>
              <a:rPr lang="en-CA" baseline="0" dirty="0" smtClean="0"/>
              <a:t> in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756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JND is the Euclidian distance between 2 given</a:t>
            </a:r>
            <a:r>
              <a:rPr lang="en-CA" baseline="0" dirty="0" smtClean="0"/>
              <a:t> color in a color space with in which the colors appear same to humans.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XYZ space it varies with each color, but in uniform spaces like LAB and LUV its constant number ( 2.5 in lab).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2416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Image</a:t>
            </a:r>
            <a:r>
              <a:rPr lang="en-CA" baseline="0" dirty="0" smtClean="0"/>
              <a:t> on the left shows how the set up was for both projection based and TOLED</a:t>
            </a:r>
          </a:p>
          <a:p>
            <a:r>
              <a:rPr lang="en-CA" baseline="0" dirty="0" smtClean="0"/>
              <a:t>Image on the right  © shows how the actual setup was.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And image d shows the out light controlled environment 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used cs200 colorimeter to measure the color values.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73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Gabbard</a:t>
            </a:r>
            <a:r>
              <a:rPr lang="en-CA" baseline="0" dirty="0" smtClean="0"/>
              <a:t> et al, in 2010, studied the different ways in which colors of a OSTD change with different backgrounds. </a:t>
            </a:r>
            <a:endParaRPr lang="en-CA" dirty="0" smtClean="0"/>
          </a:p>
          <a:p>
            <a:endParaRPr lang="en-CA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39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Cat </a:t>
            </a:r>
            <a:r>
              <a:rPr lang="en-CA" dirty="0" err="1" smtClean="0"/>
              <a:t>fg</a:t>
            </a:r>
            <a:r>
              <a:rPr lang="en-CA" baseline="0" dirty="0" smtClean="0"/>
              <a:t> colors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637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Prediction result </a:t>
            </a:r>
            <a:r>
              <a:rPr lang="en-CA" dirty="0" err="1" smtClean="0"/>
              <a:t>viz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9258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Direct Method: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Synonymous to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Weiland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et al work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The digital color is simply added to the background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It ignores both render and material distortion 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CAT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are established methods to estimate the colors a display can render based on the brightest white it can emit. They are based on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matirc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converstions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In other</a:t>
            </a:r>
            <a:r>
              <a:rPr lang="en-CA" baseline="0" dirty="0" smtClean="0">
                <a:solidFill>
                  <a:schemeClr val="bg1"/>
                </a:solidFill>
                <a:latin typeface="Calibri Light"/>
              </a:rPr>
              <a:t> words we hoped that they could potentially handle render distortion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image shows </a:t>
            </a:r>
            <a:r>
              <a:rPr lang="en-CA" baseline="0" dirty="0" smtClean="0"/>
              <a:t>color blending effort on the digital color yellow ,</a:t>
            </a:r>
          </a:p>
          <a:p>
            <a:endParaRPr lang="en-CA" b="1" i="1" baseline="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CA" b="1" i="1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(This Image will be changed to OLED)</a:t>
            </a:r>
          </a:p>
          <a:p>
            <a:endParaRPr lang="en-CA" baseline="0" dirty="0" smtClean="0"/>
          </a:p>
          <a:p>
            <a:r>
              <a:rPr lang="en-CA" baseline="0" dirty="0" smtClean="0"/>
              <a:t> Here is a OSTD displaying color yellow in 3 different background,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Black background- to the right in the color map you can see yellow being – yellow!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On red background- to the right in the color map you can see yellow being – moved towards red( shows orange)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Blue background-to the right in the color map you can see yellow being – moved towards green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baseline="0" dirty="0" smtClean="0"/>
          </a:p>
          <a:p>
            <a:pPr marL="228600" indent="-228600">
              <a:buAutoNum type="arabicParenR"/>
            </a:pPr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48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</a:t>
            </a:r>
            <a:r>
              <a:rPr lang="en-CA" dirty="0" smtClean="0"/>
              <a:t>effect</a:t>
            </a:r>
            <a:r>
              <a:rPr lang="en-CA" baseline="0" dirty="0" smtClean="0"/>
              <a:t> of color Blending has </a:t>
            </a:r>
            <a:r>
              <a:rPr lang="en-CA" baseline="0" dirty="0" smtClean="0"/>
              <a:t>been studied before by various researchers mostly in the field of Augmented reality.</a:t>
            </a:r>
          </a:p>
          <a:p>
            <a:r>
              <a:rPr lang="en-CA" baseline="0" dirty="0" smtClean="0"/>
              <a:t>On usability issues and human perception</a:t>
            </a:r>
          </a:p>
          <a:p>
            <a:pPr marL="0" indent="0">
              <a:buNone/>
            </a:pPr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such </a:t>
            </a:r>
            <a:r>
              <a:rPr lang="en-CA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Eg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 Kerr et al 2011, studies outdoor use of AR</a:t>
            </a:r>
            <a:r>
              <a:rPr lang="en-CA" sz="1200" baseline="0" dirty="0" smtClean="0">
                <a:solidFill>
                  <a:schemeClr val="bg1"/>
                </a:solidFill>
              </a:rPr>
              <a:t> system, where they found on heavy influence from the background users used their hand on have a consistent </a:t>
            </a:r>
            <a:r>
              <a:rPr lang="en-CA" sz="1200" baseline="0" dirty="0" err="1" smtClean="0">
                <a:solidFill>
                  <a:schemeClr val="bg1"/>
                </a:solidFill>
              </a:rPr>
              <a:t>bg</a:t>
            </a:r>
            <a:r>
              <a:rPr lang="en-CA" sz="1200" baseline="0" dirty="0" smtClean="0">
                <a:solidFill>
                  <a:schemeClr val="bg1"/>
                </a:solidFill>
              </a:rPr>
              <a:t> to look at the contents !!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1200" dirty="0" smtClean="0">
                <a:solidFill>
                  <a:schemeClr val="bg1"/>
                </a:solidFill>
              </a:rPr>
              <a:t>This shows that this influence of the background</a:t>
            </a:r>
            <a:r>
              <a:rPr lang="en-CA" sz="1200" baseline="0" dirty="0" smtClean="0">
                <a:solidFill>
                  <a:schemeClr val="bg1"/>
                </a:solidFill>
              </a:rPr>
              <a:t> is a significant problem</a:t>
            </a:r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</a:rPr>
              <a:t>There  have been other solutions like ,</a:t>
            </a:r>
          </a:p>
          <a:p>
            <a:endParaRPr lang="en-CA" sz="1200" dirty="0" smtClean="0">
              <a:solidFill>
                <a:schemeClr val="bg1"/>
              </a:solidFill>
            </a:endParaRPr>
          </a:p>
          <a:p>
            <a:r>
              <a:rPr lang="en-CA" sz="1200" dirty="0" smtClean="0">
                <a:solidFill>
                  <a:schemeClr val="bg1"/>
                </a:solidFill>
              </a:rPr>
              <a:t>Tanaka </a:t>
            </a:r>
            <a:r>
              <a:rPr lang="en-CA" sz="1200" dirty="0" smtClean="0">
                <a:solidFill>
                  <a:schemeClr val="bg1"/>
                </a:solidFill>
              </a:rPr>
              <a:t>et al. developed a layout system that relocates digital content to the darker areas of the display taking</a:t>
            </a:r>
            <a:r>
              <a:rPr lang="en-CA" sz="1200" baseline="0" dirty="0" smtClean="0">
                <a:solidFill>
                  <a:schemeClr val="bg1"/>
                </a:solidFill>
              </a:rPr>
              <a:t>.</a:t>
            </a:r>
          </a:p>
          <a:p>
            <a:endParaRPr lang="en-CA" sz="1200" baseline="0" dirty="0" smtClean="0">
              <a:solidFill>
                <a:schemeClr val="bg1"/>
              </a:solidFill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</a:rPr>
              <a:t>This methods might result in constant shift of the digital content for dynamic background.</a:t>
            </a:r>
            <a:endParaRPr lang="en-CA" sz="1200" dirty="0" smtClean="0">
              <a:solidFill>
                <a:schemeClr val="bg1"/>
              </a:solidFill>
            </a:endParaRPr>
          </a:p>
          <a:p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The main approach to occlusion has been to stop the light coming from the background by enhancing head-mounted displays with spatial light modulation (SLM) devices</a:t>
            </a:r>
          </a:p>
          <a:p>
            <a:endParaRPr lang="en-CA" dirty="0" smtClean="0"/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Therefore, digital colors projected on the black areas are seen in their original hue and lightness. draw backs being the excess hardware and unavailability of the BG.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(clearly they were not going for style)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42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Other solutions are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called correction. Here the system finds an alternate color to show,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so that after blending with the background users perceive the color correctly.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For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example…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/>
          </a:p>
          <a:p>
            <a:r>
              <a:rPr lang="en-CA" dirty="0" smtClean="0"/>
              <a:t>This is a</a:t>
            </a:r>
            <a:r>
              <a:rPr lang="en-CA" baseline="0" dirty="0" smtClean="0"/>
              <a:t> large research area within spatial augmented reality.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D639-E1B9-42AF-9B0A-0F52AD05784E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77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443C4-3D71-45FF-9442-B8C61ACA1A4A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40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B400-ED0A-4BED-B16E-D5BAEC9DEE09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013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09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545B-C95B-47FD-B488-039E0B9308E8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68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3FA05-B79D-4F6D-9434-6690CFDBBF28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47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B5A80-DAF6-4938-A243-AA016204CDC6}" type="datetime1">
              <a:rPr lang="en-CA" smtClean="0"/>
              <a:t>26/09/2013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08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2535D-CA56-4D0D-9998-06EFB8A2A105}" type="datetime1">
              <a:rPr lang="en-CA" smtClean="0"/>
              <a:t>26/09/2013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64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64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3FB2-2972-465E-B59C-CD07EF2CC183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75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FADA-90EB-4DBE-8A02-7534B53594D8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40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17805-3011-4AC7-B0EC-68FE4334B552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73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png"/></Relationships>
</file>

<file path=ppt/slides/_rels/slide40.xml.rels><?xml version="1.0" encoding="UTF-8" standalone="yes" ?><Relationships xmlns="http://schemas.openxmlformats.org/package/2006/relationships"><Relationship Id="rId3" Type="http://schemas.openxmlformats.org/officeDocument/2006/relationships/notesSlide" Target="../notesSlides/notesSlide37.xml" /><Relationship Id="rId2" Type="http://schemas.openxmlformats.org/officeDocument/2006/relationships/slideLayout" Target="../slideLayouts/slideLayout2.xml" /><Relationship Id="rId1" Type="http://schemas.openxmlformats.org/officeDocument/2006/relationships/themeOverride" Target="../theme/themeOverride22.xml" /><Relationship Id="rId4" Type="http://schemas.openxmlformats.org/officeDocument/2006/relationships/image" Target="../media/image35.png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mlDrawing" Target="../drawings/vmlDrawing4.v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7772400" cy="1470025"/>
          </a:xfrm>
        </p:spPr>
        <p:txBody>
          <a:bodyPr>
            <a:no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Calibri Light" panose="020F0302020204030204" pitchFamily="34" charset="0"/>
              </a:rPr>
              <a:t>Color Correction for Optical See-Through Displays Using Display Color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636912"/>
            <a:ext cx="6400800" cy="2400672"/>
          </a:xfrm>
        </p:spPr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Srikanth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Kirshnamachari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Sridharan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(University of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undee)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5B15-E389-4146-8E97-52B9735AF6E3}" type="datetime1">
              <a:rPr lang="en-CA" smtClean="0"/>
              <a:t>26/09/2013</a:t>
            </a:fld>
            <a:endParaRPr lang="en-CA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1208"/>
            <a:ext cx="3086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301208"/>
            <a:ext cx="20490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301208"/>
            <a:ext cx="2627784" cy="99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953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74" y="1774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in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/>
            </a:r>
            <a:b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A283-5AE5-4F06-9D31-AE39C8B8CCEA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 flipH="1">
            <a:off x="1584185" y="6165304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al, Colorimetric and </a:t>
            </a:r>
            <a:r>
              <a:rPr lang="en-CA" dirty="0">
                <a:solidFill>
                  <a:schemeClr val="bg1"/>
                </a:solidFill>
              </a:rPr>
              <a:t>photometric compensation for optical </a:t>
            </a:r>
            <a:r>
              <a:rPr lang="en-CA" dirty="0" smtClean="0">
                <a:solidFill>
                  <a:schemeClr val="bg1"/>
                </a:solidFill>
              </a:rPr>
              <a:t>see-through displays.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769787" cy="378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6899"/>
            <a:ext cx="8131897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071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F(</a:t>
            </a:r>
            <a:endParaRPr lang="en-CA" dirty="0"/>
          </a:p>
        </p:txBody>
      </p:sp>
      <p:sp>
        <p:nvSpPr>
          <p:cNvPr id="23" name="Parallelogram 22"/>
          <p:cNvSpPr/>
          <p:nvPr/>
        </p:nvSpPr>
        <p:spPr>
          <a:xfrm rot="20789445">
            <a:off x="58969" y="1183751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2883839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065927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242620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2699062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2771071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041606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3435346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28838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45882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1901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2469138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04519" y="2000732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3491880" y="1597672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481291" y="2045298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1613250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370554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09383" y="2085398"/>
            <a:ext cx="25531" cy="950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86400" y="1653350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4473423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029900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1725358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1725358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9477" y="1699671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3451766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3579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218738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092616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1" name="TextBox 130"/>
          <p:cNvSpPr txBox="1"/>
          <p:nvPr/>
        </p:nvSpPr>
        <p:spPr>
          <a:xfrm>
            <a:off x="3382486" y="986644"/>
            <a:ext cx="69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235002" y="125277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Blended Color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5014513" y="1253058"/>
            <a:ext cx="6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f</a:t>
            </a:r>
            <a:r>
              <a:rPr lang="en-CA" sz="1200" dirty="0" err="1" smtClean="0"/>
              <a:t>render</a:t>
            </a:r>
            <a:endParaRPr lang="en-CA" dirty="0"/>
          </a:p>
        </p:txBody>
      </p:sp>
      <p:sp>
        <p:nvSpPr>
          <p:cNvPr id="35" name="TextBox 34"/>
          <p:cNvSpPr txBox="1"/>
          <p:nvPr/>
        </p:nvSpPr>
        <p:spPr>
          <a:xfrm>
            <a:off x="4140162" y="1284018"/>
            <a:ext cx="86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f</a:t>
            </a:r>
            <a:r>
              <a:rPr lang="en-CA" sz="1200" dirty="0" err="1" smtClean="0"/>
              <a:t>material</a:t>
            </a:r>
            <a:endParaRPr lang="en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9904-CCD5-4AB3-93C7-5A4680510C00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11</a:t>
            </a:fld>
            <a:endParaRPr lang="en-CA"/>
          </a:p>
        </p:txBody>
      </p:sp>
      <p:sp>
        <p:nvSpPr>
          <p:cNvPr id="39" name="TextBox 38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59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9" grpId="0" animBg="1"/>
      <p:bldP spid="108" grpId="0" animBg="1"/>
      <p:bldP spid="116" grpId="0" animBg="1"/>
      <p:bldP spid="5137" grpId="0" animBg="1"/>
      <p:bldP spid="5138" grpId="0" animBg="1"/>
      <p:bldP spid="119" grpId="0" animBg="1"/>
      <p:bldP spid="5143" grpId="0"/>
      <p:bldP spid="131" grpId="0"/>
      <p:bldP spid="132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27/09/2013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12</a:t>
            </a:fld>
            <a:endParaRPr lang="en-CA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3456" y="3082652"/>
            <a:ext cx="8229600" cy="692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smtClean="0">
                <a:latin typeface="Calibri Light" panose="020F0302020204030204" pitchFamily="34" charset="0"/>
              </a:rPr>
              <a:t>Blended Color = </a:t>
            </a:r>
            <a:r>
              <a:rPr lang="en-CA" sz="2400" dirty="0" err="1" smtClean="0"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latin typeface="Calibri Light" panose="020F0302020204030204" pitchFamily="34" charset="0"/>
              </a:rPr>
              <a:t>render</a:t>
            </a:r>
            <a:r>
              <a:rPr lang="en-CA" sz="2400" dirty="0" smtClean="0">
                <a:latin typeface="Calibri Light" panose="020F0302020204030204" pitchFamily="34" charset="0"/>
              </a:rPr>
              <a:t>(Digital Color) + </a:t>
            </a:r>
            <a:r>
              <a:rPr lang="en-CA" sz="2400" dirty="0" err="1" smtClean="0"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latin typeface="Calibri Light" panose="020F0302020204030204" pitchFamily="34" charset="0"/>
              </a:rPr>
              <a:t>material</a:t>
            </a:r>
            <a:r>
              <a:rPr lang="en-CA" sz="2400" dirty="0" smtClean="0">
                <a:latin typeface="Calibri Light" panose="020F0302020204030204" pitchFamily="34" charset="0"/>
              </a:rPr>
              <a:t>(</a:t>
            </a:r>
            <a:r>
              <a:rPr lang="en-CA" sz="2400" dirty="0" err="1" smtClean="0">
                <a:latin typeface="Calibri Light" panose="020F0302020204030204" pitchFamily="34" charset="0"/>
              </a:rPr>
              <a:t>Bg</a:t>
            </a:r>
            <a:r>
              <a:rPr lang="en-CA" sz="2400" dirty="0" smtClean="0">
                <a:latin typeface="Calibri Light" panose="020F0302020204030204" pitchFamily="34" charset="0"/>
              </a:rPr>
              <a:t> Color)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27/09/2013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13</a:t>
            </a:fld>
            <a:endParaRPr lang="en-CA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3456" y="3082652"/>
            <a:ext cx="8229600" cy="692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smtClean="0">
                <a:latin typeface="Calibri Light" panose="020F0302020204030204" pitchFamily="34" charset="0"/>
              </a:rPr>
              <a:t>Blended Color = </a:t>
            </a:r>
            <a:r>
              <a:rPr lang="en-CA" sz="2400" b="1" dirty="0" err="1" smtClean="0">
                <a:latin typeface="Calibri Light" panose="020F0302020204030204" pitchFamily="34" charset="0"/>
              </a:rPr>
              <a:t>f</a:t>
            </a:r>
            <a:r>
              <a:rPr lang="en-CA" sz="1800" b="1" dirty="0" err="1" smtClean="0">
                <a:latin typeface="Calibri Light" panose="020F0302020204030204" pitchFamily="34" charset="0"/>
              </a:rPr>
              <a:t>render</a:t>
            </a:r>
            <a:r>
              <a:rPr lang="en-CA" sz="2400" b="1" dirty="0" smtClean="0">
                <a:latin typeface="Calibri Light" panose="020F0302020204030204" pitchFamily="34" charset="0"/>
              </a:rPr>
              <a:t>(Digital Color)</a:t>
            </a:r>
            <a:r>
              <a:rPr lang="en-CA" sz="2400" dirty="0" smtClean="0">
                <a:latin typeface="Calibri Light" panose="020F0302020204030204" pitchFamily="34" charset="0"/>
              </a:rPr>
              <a:t> + </a:t>
            </a:r>
            <a:r>
              <a:rPr lang="en-CA" sz="2400" dirty="0" err="1" smtClean="0"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latin typeface="Calibri Light" panose="020F0302020204030204" pitchFamily="34" charset="0"/>
              </a:rPr>
              <a:t>material</a:t>
            </a:r>
            <a:r>
              <a:rPr lang="en-CA" sz="2400" dirty="0" smtClean="0">
                <a:latin typeface="Calibri Light" panose="020F0302020204030204" pitchFamily="34" charset="0"/>
              </a:rPr>
              <a:t>(</a:t>
            </a:r>
            <a:r>
              <a:rPr lang="en-CA" sz="2400" dirty="0" err="1" smtClean="0">
                <a:latin typeface="Calibri Light" panose="020F0302020204030204" pitchFamily="34" charset="0"/>
              </a:rPr>
              <a:t>Bg</a:t>
            </a:r>
            <a:r>
              <a:rPr lang="en-CA" sz="2400" dirty="0" smtClean="0">
                <a:latin typeface="Calibri Light" panose="020F0302020204030204" pitchFamily="34" charset="0"/>
              </a:rPr>
              <a:t> Color)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6056" y="4135388"/>
            <a:ext cx="30012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Direct Model – </a:t>
            </a:r>
            <a:r>
              <a:rPr lang="en-CA" dirty="0" err="1"/>
              <a:t>Weiland</a:t>
            </a:r>
            <a:r>
              <a:rPr lang="en-CA" dirty="0"/>
              <a:t> et al</a:t>
            </a:r>
            <a:r>
              <a:rPr lang="en-CA" dirty="0" smtClean="0"/>
              <a:t>.</a:t>
            </a:r>
          </a:p>
          <a:p>
            <a:r>
              <a:rPr lang="en-CA" dirty="0" smtClean="0"/>
              <a:t>CAT – Bradford</a:t>
            </a:r>
          </a:p>
          <a:p>
            <a:r>
              <a:rPr lang="en-CA" dirty="0" smtClean="0"/>
              <a:t>CAT – Von </a:t>
            </a:r>
            <a:r>
              <a:rPr lang="en-CA" dirty="0" err="1" smtClean="0"/>
              <a:t>Kries</a:t>
            </a:r>
            <a:endParaRPr lang="en-CA" dirty="0" smtClean="0"/>
          </a:p>
          <a:p>
            <a:r>
              <a:rPr lang="en-CA" dirty="0" smtClean="0"/>
              <a:t>CAT – Scaling</a:t>
            </a:r>
          </a:p>
          <a:p>
            <a:r>
              <a:rPr lang="en-CA" b="1" dirty="0" smtClean="0"/>
              <a:t>Bin Profiles</a:t>
            </a:r>
            <a:endParaRPr lang="en-CA" b="1" dirty="0"/>
          </a:p>
        </p:txBody>
      </p:sp>
      <p:sp>
        <p:nvSpPr>
          <p:cNvPr id="3" name="Rectangle 2"/>
          <p:cNvSpPr/>
          <p:nvPr/>
        </p:nvSpPr>
        <p:spPr>
          <a:xfrm>
            <a:off x="4519464" y="3871208"/>
            <a:ext cx="64793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500" dirty="0"/>
              <a:t>{</a:t>
            </a:r>
            <a:endParaRPr lang="en-CA" sz="11500" dirty="0"/>
          </a:p>
        </p:txBody>
      </p:sp>
      <p:cxnSp>
        <p:nvCxnSpPr>
          <p:cNvPr id="15" name="Elbow Connector 14"/>
          <p:cNvCxnSpPr>
            <a:endCxn id="3" idx="1"/>
          </p:cNvCxnSpPr>
          <p:nvPr/>
        </p:nvCxnSpPr>
        <p:spPr>
          <a:xfrm rot="16200000" flipH="1">
            <a:off x="3607088" y="3889856"/>
            <a:ext cx="1157208" cy="667544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5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14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664985" y="2899072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47806" y="2743348"/>
            <a:ext cx="5936562" cy="692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err="1" smtClean="0"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latin typeface="Calibri Light" panose="020F0302020204030204" pitchFamily="34" charset="0"/>
              </a:rPr>
              <a:t>render</a:t>
            </a:r>
            <a:r>
              <a:rPr lang="en-CA" sz="2400" dirty="0" smtClean="0">
                <a:latin typeface="Calibri Light" panose="020F0302020204030204" pitchFamily="34" charset="0"/>
              </a:rPr>
              <a:t>() = Direct Method (        )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123728" y="3384376"/>
            <a:ext cx="2463513" cy="692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smtClean="0">
                <a:latin typeface="Calibri Light" panose="020F0302020204030204" pitchFamily="34" charset="0"/>
              </a:rPr>
              <a:t>return           ;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611488" y="3514700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22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27/09/2013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15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618407" y="2899072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47806" y="2743348"/>
            <a:ext cx="5936562" cy="692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err="1" smtClean="0"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latin typeface="Calibri Light" panose="020F0302020204030204" pitchFamily="34" charset="0"/>
              </a:rPr>
              <a:t>render</a:t>
            </a:r>
            <a:r>
              <a:rPr lang="en-CA" sz="2400" dirty="0" smtClean="0">
                <a:latin typeface="Calibri Light" panose="020F0302020204030204" pitchFamily="34" charset="0"/>
              </a:rPr>
              <a:t>() = CAT-Von </a:t>
            </a:r>
            <a:r>
              <a:rPr lang="en-CA" sz="2400" dirty="0" err="1" smtClean="0">
                <a:latin typeface="Calibri Light" panose="020F0302020204030204" pitchFamily="34" charset="0"/>
              </a:rPr>
              <a:t>Kries</a:t>
            </a:r>
            <a:r>
              <a:rPr lang="en-CA" sz="2400" dirty="0" smtClean="0">
                <a:latin typeface="Calibri Light" panose="020F0302020204030204" pitchFamily="34" charset="0"/>
              </a:rPr>
              <a:t> (        )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28310" y="3895161"/>
            <a:ext cx="6980194" cy="27089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smtClean="0">
                <a:latin typeface="Calibri Light" panose="020F0302020204030204" pitchFamily="34" charset="0"/>
              </a:rPr>
              <a:t>                      *                                                </a:t>
            </a:r>
            <a:r>
              <a:rPr lang="en-CA" sz="2400" dirty="0" smtClean="0">
                <a:latin typeface="Calibri Light" panose="020F0302020204030204" pitchFamily="34" charset="0"/>
                <a:sym typeface="Wingdings" panose="05000000000000000000" pitchFamily="2" charset="2"/>
              </a:rPr>
              <a:t> 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603742" y="3908109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106" y="3645024"/>
            <a:ext cx="2940092" cy="95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3612617" y="4711452"/>
            <a:ext cx="445965" cy="4320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08487" y="4581128"/>
            <a:ext cx="2463513" cy="692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smtClean="0">
                <a:latin typeface="Calibri Light" panose="020F0302020204030204" pitchFamily="34" charset="0"/>
              </a:rPr>
              <a:t>return           ;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147625" y="3908109"/>
            <a:ext cx="445965" cy="4320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2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3322-E5A2-478A-8359-5120E02A4F60}" type="datetime1">
              <a:rPr lang="en-CA" smtClean="0"/>
              <a:t>26/09/2013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16</a:t>
            </a:fld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6156176" y="2924944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947806" y="2743348"/>
            <a:ext cx="5936562" cy="692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err="1" smtClean="0"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latin typeface="Calibri Light" panose="020F0302020204030204" pitchFamily="34" charset="0"/>
              </a:rPr>
              <a:t>render</a:t>
            </a:r>
            <a:r>
              <a:rPr lang="en-CA" sz="2400" dirty="0" smtClean="0">
                <a:latin typeface="Calibri Light" panose="020F0302020204030204" pitchFamily="34" charset="0"/>
              </a:rPr>
              <a:t>() = Bin Profile method (        )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290338" y="3487316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3612617" y="4146643"/>
            <a:ext cx="445965" cy="4320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108487" y="4016319"/>
            <a:ext cx="2463513" cy="692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smtClean="0">
                <a:latin typeface="Calibri Light" panose="020F0302020204030204" pitchFamily="34" charset="0"/>
              </a:rPr>
              <a:t>return           ;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771084" y="3487316"/>
            <a:ext cx="445965" cy="4320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826825" y="3356992"/>
            <a:ext cx="3977423" cy="692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smtClean="0">
                <a:latin typeface="Calibri Light" panose="020F0302020204030204" pitchFamily="34" charset="0"/>
              </a:rPr>
              <a:t>Display Profile[          ]   </a:t>
            </a:r>
            <a:r>
              <a:rPr lang="en-CA" sz="2400" dirty="0" smtClean="0">
                <a:latin typeface="Calibri Light" panose="020F0302020204030204" pitchFamily="34" charset="0"/>
                <a:sym typeface="Wingdings" panose="05000000000000000000" pitchFamily="2" charset="2"/>
              </a:rPr>
              <a:t> 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BP Method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6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3322-E5A2-478A-8359-5120E02A4F60}" type="datetime1">
              <a:rPr lang="en-CA" smtClean="0"/>
              <a:t>26/09/2013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17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267" name="Picture 3" descr="C:\see-through-project\gt\STColorCorrection\Docs\VRST 2013\LAB-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590"/>
            <a:ext cx="7344816" cy="596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102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27/09/2013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18</a:t>
            </a:fld>
            <a:endParaRPr lang="en-CA"/>
          </a:p>
        </p:txBody>
      </p:sp>
      <p:pic>
        <p:nvPicPr>
          <p:cNvPr id="12290" name="Picture 2" descr="C:\see-through-project\gt\STColorCorrection\Docs\VRST 2013\LAB_B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400826"/>
            <a:ext cx="5400600" cy="358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see-through-project\gt\STColorCorrection\Docs\VRST 2013\LAB-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64" y="1448780"/>
            <a:ext cx="4217324" cy="34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5229200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 smtClean="0"/>
              <a:t>Heer</a:t>
            </a:r>
            <a:r>
              <a:rPr lang="en-CA" sz="1600" dirty="0"/>
              <a:t> et al, Color naming models for </a:t>
            </a:r>
            <a:r>
              <a:rPr lang="en-CA" sz="1600" dirty="0" smtClean="0"/>
              <a:t>color selection</a:t>
            </a:r>
            <a:r>
              <a:rPr lang="en-CA" sz="1600" dirty="0"/>
              <a:t>, image editing and palette design. </a:t>
            </a:r>
            <a:endParaRPr lang="en-CA" sz="1600" dirty="0" smtClean="0"/>
          </a:p>
          <a:p>
            <a:r>
              <a:rPr lang="en-CA" sz="1600" dirty="0" smtClean="0"/>
              <a:t>CHI ’12.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60644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27/09/2013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19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bit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02" y="677511"/>
            <a:ext cx="5798796" cy="550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237361"/>
              </p:ext>
            </p:extLst>
          </p:nvPr>
        </p:nvGraphicFramePr>
        <p:xfrm>
          <a:off x="4587935" y="3429000"/>
          <a:ext cx="2883463" cy="2819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Acrobat Document" r:id="rId5" imgW="2600300" imgH="3381210" progId="AcroExch.Document.11">
                  <p:embed/>
                </p:oleObj>
              </mc:Choice>
              <mc:Fallback>
                <p:oleObj name="Acrobat Document" r:id="rId5" imgW="2600300" imgH="3381210" progId="AcroExch.Document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935" y="3429000"/>
                        <a:ext cx="2883463" cy="28193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76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610744" cy="1162050"/>
          </a:xfrm>
        </p:spPr>
        <p:txBody>
          <a:bodyPr>
            <a:normAutofit/>
          </a:bodyPr>
          <a:lstStyle/>
          <a:p>
            <a:r>
              <a:rPr lang="en-CA" sz="3600" cap="all" dirty="0">
                <a:solidFill>
                  <a:schemeClr val="bg1"/>
                </a:solidFill>
                <a:latin typeface="Calibri Light" panose="020F0302020204030204" pitchFamily="34" charset="0"/>
              </a:rPr>
              <a:t>Introduction</a:t>
            </a:r>
            <a:r>
              <a:rPr lang="en-CA" sz="3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1" y="5661248"/>
            <a:ext cx="9136401" cy="792088"/>
          </a:xfrm>
        </p:spPr>
        <p:txBody>
          <a:bodyPr>
            <a:normAutofit/>
          </a:bodyPr>
          <a:lstStyle/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displays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OSTD) allow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users to view digital 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and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physical objects 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simultaneously. </a:t>
            </a:r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 have its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own light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source</a:t>
            </a:r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343A-F510-43F8-A421-552D90431ABF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</a:t>
            </a:fld>
            <a:endParaRPr lang="en-CA"/>
          </a:p>
        </p:txBody>
      </p:sp>
      <p:pic>
        <p:nvPicPr>
          <p:cNvPr id="1082" name="Picture 58" descr="http://images.gizmag.com/inline/google-glass-what-its-like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776" y="1573025"/>
            <a:ext cx="6226625" cy="35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798030"/>
              </p:ext>
            </p:extLst>
          </p:nvPr>
        </p:nvGraphicFramePr>
        <p:xfrm>
          <a:off x="-1" y="1584176"/>
          <a:ext cx="3287503" cy="3501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Acrobat Document" r:id="rId6" imgW="2600300" imgH="3381210" progId="AcroExch.Document.11">
                  <p:embed/>
                </p:oleObj>
              </mc:Choice>
              <mc:Fallback>
                <p:oleObj name="Acrobat Document" r:id="rId6" imgW="2600300" imgH="338121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" y="1584176"/>
                        <a:ext cx="3287503" cy="3501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202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C:\see-through-project\gt\STColorCorrection\Docs\VRST 2013\Big_B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318343"/>
            <a:ext cx="8968093" cy="595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20</a:t>
            </a:fld>
            <a:endParaRPr lang="en-CA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76672"/>
            <a:ext cx="2814836" cy="216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8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21</a:t>
            </a:fld>
            <a:endParaRPr lang="en-CA"/>
          </a:p>
        </p:txBody>
      </p:sp>
      <p:pic>
        <p:nvPicPr>
          <p:cNvPr id="13314" name="Picture 2" descr="C:\see-through-project\gt\STColorCorrection\Docs\VRST 2013\Phone_B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402264"/>
            <a:ext cx="8496944" cy="589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061155"/>
              </p:ext>
            </p:extLst>
          </p:nvPr>
        </p:nvGraphicFramePr>
        <p:xfrm>
          <a:off x="6800264" y="332656"/>
          <a:ext cx="2164224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Acrobat Document" r:id="rId5" imgW="2600300" imgH="3381210" progId="AcroExch.Document.11">
                  <p:embed/>
                </p:oleObj>
              </mc:Choice>
              <mc:Fallback>
                <p:oleObj name="Acrobat Document" r:id="rId5" imgW="2600300" imgH="3381210" progId="AcroExch.Document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264" y="332656"/>
                        <a:ext cx="2164224" cy="2304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99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22</a:t>
            </a:fld>
            <a:endParaRPr lang="en-CA"/>
          </a:p>
        </p:txBody>
      </p:sp>
      <p:pic>
        <p:nvPicPr>
          <p:cNvPr id="4" name="Picture 2" descr="C:\see-through-project\gt\STColorCorrection\Docs\VRST 2013\LAB_B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49" y="1026382"/>
            <a:ext cx="3456384" cy="22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see-through-project\gt\STColorCorrection\Docs\VRST 2013\Big_B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26382"/>
            <a:ext cx="3528392" cy="2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see-through-project\gt\STColorCorrection\Docs\VRST 2013\LAB_B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60744"/>
            <a:ext cx="3456384" cy="22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see-through-project\gt\STColorCorrection\Docs\VRST 2013\Phone_B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07075"/>
            <a:ext cx="3528392" cy="244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214349" y="4520204"/>
            <a:ext cx="861707" cy="3766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ight Arrow 8"/>
          <p:cNvSpPr/>
          <p:nvPr/>
        </p:nvSpPr>
        <p:spPr>
          <a:xfrm>
            <a:off x="4208849" y="2009755"/>
            <a:ext cx="861707" cy="3766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7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23</a:t>
            </a:fld>
            <a:endParaRPr lang="en-CA"/>
          </a:p>
        </p:txBody>
      </p:sp>
      <p:pic>
        <p:nvPicPr>
          <p:cNvPr id="6" name="Picture 2" descr="C:\see-through-project\gt\STColorCorrection\Docs\VRST 2013\LAB_B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22429"/>
            <a:ext cx="3456384" cy="22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see-through-project\gt\STColorCorrection\Docs\VRST 2013\Phone_B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8760"/>
            <a:ext cx="3528392" cy="244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214349" y="4821328"/>
            <a:ext cx="861707" cy="3766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16769" y="4798124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6840252" y="4798124"/>
            <a:ext cx="445965" cy="43204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332793" y="2781900"/>
            <a:ext cx="222983" cy="216024"/>
          </a:xfrm>
          <a:prstGeom prst="ellipse">
            <a:avLst/>
          </a:prstGeom>
          <a:noFill/>
          <a:ln w="57150">
            <a:solidFill>
              <a:srgbClr val="FF3B3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/>
          <p:cNvCxnSpPr>
            <a:stCxn id="14" idx="4"/>
          </p:cNvCxnSpPr>
          <p:nvPr/>
        </p:nvCxnSpPr>
        <p:spPr>
          <a:xfrm flipH="1">
            <a:off x="2339752" y="2997924"/>
            <a:ext cx="104533" cy="1728192"/>
          </a:xfrm>
          <a:prstGeom prst="straightConnector1">
            <a:avLst/>
          </a:prstGeom>
          <a:ln w="57150">
            <a:solidFill>
              <a:srgbClr val="FF3B3B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643205" y="2789912"/>
            <a:ext cx="222983" cy="216024"/>
          </a:xfrm>
          <a:prstGeom prst="ellipse">
            <a:avLst/>
          </a:prstGeom>
          <a:noFill/>
          <a:ln w="57150">
            <a:solidFill>
              <a:srgbClr val="FF3B3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754696" y="3005936"/>
            <a:ext cx="267299" cy="1720180"/>
          </a:xfrm>
          <a:prstGeom prst="straightConnector1">
            <a:avLst/>
          </a:prstGeom>
          <a:ln w="57150">
            <a:solidFill>
              <a:srgbClr val="FF3B3B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18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27/09/2013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24</a:t>
            </a:fld>
            <a:endParaRPr lang="en-CA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3456" y="3082652"/>
            <a:ext cx="8229600" cy="692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CA" sz="2400" dirty="0" smtClean="0">
                <a:latin typeface="Calibri Light" panose="020F0302020204030204" pitchFamily="34" charset="0"/>
              </a:rPr>
              <a:t>Blended Color = </a:t>
            </a:r>
            <a:r>
              <a:rPr lang="en-CA" sz="2400" b="1" dirty="0" err="1" smtClean="0">
                <a:latin typeface="Calibri Light" panose="020F0302020204030204" pitchFamily="34" charset="0"/>
              </a:rPr>
              <a:t>f</a:t>
            </a:r>
            <a:r>
              <a:rPr lang="en-CA" sz="1800" b="1" dirty="0" err="1" smtClean="0">
                <a:latin typeface="Calibri Light" panose="020F0302020204030204" pitchFamily="34" charset="0"/>
              </a:rPr>
              <a:t>render</a:t>
            </a:r>
            <a:r>
              <a:rPr lang="en-CA" sz="2400" b="1" dirty="0" smtClean="0">
                <a:latin typeface="Calibri Light" panose="020F0302020204030204" pitchFamily="34" charset="0"/>
              </a:rPr>
              <a:t>(Digital Color)</a:t>
            </a:r>
            <a:r>
              <a:rPr lang="en-CA" sz="2400" dirty="0" smtClean="0">
                <a:latin typeface="Calibri Light" panose="020F0302020204030204" pitchFamily="34" charset="0"/>
              </a:rPr>
              <a:t> + </a:t>
            </a:r>
            <a:r>
              <a:rPr lang="en-CA" sz="2400" dirty="0" err="1" smtClean="0"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latin typeface="Calibri Light" panose="020F0302020204030204" pitchFamily="34" charset="0"/>
              </a:rPr>
              <a:t>material</a:t>
            </a:r>
            <a:r>
              <a:rPr lang="en-CA" sz="2400" dirty="0" smtClean="0">
                <a:latin typeface="Calibri Light" panose="020F0302020204030204" pitchFamily="34" charset="0"/>
              </a:rPr>
              <a:t>(</a:t>
            </a:r>
            <a:r>
              <a:rPr lang="en-CA" sz="2400" dirty="0" err="1" smtClean="0">
                <a:latin typeface="Calibri Light" panose="020F0302020204030204" pitchFamily="34" charset="0"/>
              </a:rPr>
              <a:t>Bg</a:t>
            </a:r>
            <a:r>
              <a:rPr lang="en-CA" sz="2400" dirty="0" smtClean="0">
                <a:latin typeface="Calibri Light" panose="020F0302020204030204" pitchFamily="34" charset="0"/>
              </a:rPr>
              <a:t> Color)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6056" y="4135388"/>
            <a:ext cx="300127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Direct Model – </a:t>
            </a:r>
            <a:r>
              <a:rPr lang="en-CA" dirty="0" err="1"/>
              <a:t>Weiland</a:t>
            </a:r>
            <a:r>
              <a:rPr lang="en-CA" dirty="0"/>
              <a:t> et al</a:t>
            </a:r>
            <a:r>
              <a:rPr lang="en-CA" dirty="0" smtClean="0"/>
              <a:t>.</a:t>
            </a:r>
          </a:p>
          <a:p>
            <a:r>
              <a:rPr lang="en-CA" dirty="0" smtClean="0"/>
              <a:t>CAT – Bradford</a:t>
            </a:r>
          </a:p>
          <a:p>
            <a:r>
              <a:rPr lang="en-CA" dirty="0" smtClean="0"/>
              <a:t>CAT – Von </a:t>
            </a:r>
            <a:r>
              <a:rPr lang="en-CA" dirty="0" err="1" smtClean="0"/>
              <a:t>Kies</a:t>
            </a:r>
            <a:endParaRPr lang="en-CA" dirty="0" smtClean="0"/>
          </a:p>
          <a:p>
            <a:r>
              <a:rPr lang="en-CA" dirty="0" smtClean="0"/>
              <a:t>CAT – Scaling</a:t>
            </a:r>
          </a:p>
          <a:p>
            <a:r>
              <a:rPr lang="en-CA" b="1" dirty="0" smtClean="0"/>
              <a:t>Bin Profiles</a:t>
            </a:r>
            <a:endParaRPr lang="en-CA" b="1" dirty="0"/>
          </a:p>
        </p:txBody>
      </p:sp>
      <p:sp>
        <p:nvSpPr>
          <p:cNvPr id="3" name="Rectangle 2"/>
          <p:cNvSpPr/>
          <p:nvPr/>
        </p:nvSpPr>
        <p:spPr>
          <a:xfrm>
            <a:off x="4519464" y="3871208"/>
            <a:ext cx="64793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500" dirty="0"/>
              <a:t>{</a:t>
            </a:r>
            <a:endParaRPr lang="en-CA" sz="11500" dirty="0"/>
          </a:p>
        </p:txBody>
      </p:sp>
      <p:cxnSp>
        <p:nvCxnSpPr>
          <p:cNvPr id="15" name="Elbow Connector 14"/>
          <p:cNvCxnSpPr>
            <a:endCxn id="3" idx="1"/>
          </p:cNvCxnSpPr>
          <p:nvPr/>
        </p:nvCxnSpPr>
        <p:spPr>
          <a:xfrm rot="16200000" flipH="1">
            <a:off x="3607088" y="3889856"/>
            <a:ext cx="1157208" cy="667544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3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221268" y="2281749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>
                <a:latin typeface="Calibri Light" panose="020F0302020204030204" pitchFamily="34" charset="0"/>
              </a:rPr>
              <a:t>Prediction Error</a:t>
            </a: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25</a:t>
            </a:fld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6446151" y="3354197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TextBox 35"/>
          <p:cNvSpPr txBox="1"/>
          <p:nvPr/>
        </p:nvSpPr>
        <p:spPr>
          <a:xfrm>
            <a:off x="7215240" y="3385555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Measured</a:t>
            </a:r>
            <a:endParaRPr lang="en-CA" dirty="0"/>
          </a:p>
        </p:txBody>
      </p:sp>
      <p:cxnSp>
        <p:nvCxnSpPr>
          <p:cNvPr id="4" name="Straight Arrow Connector 3"/>
          <p:cNvCxnSpPr>
            <a:stCxn id="119" idx="4"/>
            <a:endCxn id="35" idx="0"/>
          </p:cNvCxnSpPr>
          <p:nvPr/>
        </p:nvCxnSpPr>
        <p:spPr>
          <a:xfrm>
            <a:off x="6653274" y="2708920"/>
            <a:ext cx="15860" cy="6452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20272" y="2739224"/>
            <a:ext cx="177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Distance in LAB  = </a:t>
            </a:r>
            <a:r>
              <a:rPr lang="en-CA" b="1" dirty="0" smtClean="0">
                <a:solidFill>
                  <a:srgbClr val="FF0000"/>
                </a:solidFill>
              </a:rPr>
              <a:t>Error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Calibri Light" panose="020F0302020204030204" pitchFamily="34" charset="0"/>
              </a:rPr>
              <a:t>Results Visualization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D9EF-9479-416B-8D54-30C4DC2F9D99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26</a:t>
            </a:fld>
            <a:endParaRPr lang="en-C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357313"/>
            <a:ext cx="74580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-664559" y="313632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 Error – Distance in LAB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3686278" y="5194706"/>
            <a:ext cx="1771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 smtClean="0"/>
              <a:t>Bg</a:t>
            </a:r>
            <a:r>
              <a:rPr lang="en-CA" sz="1400" dirty="0" smtClean="0"/>
              <a:t> colors used</a:t>
            </a:r>
            <a:endParaRPr lang="en-CA" sz="1400" dirty="0"/>
          </a:p>
        </p:txBody>
      </p:sp>
      <p:sp>
        <p:nvSpPr>
          <p:cNvPr id="9" name="Rectangle 8"/>
          <p:cNvSpPr/>
          <p:nvPr/>
        </p:nvSpPr>
        <p:spPr>
          <a:xfrm>
            <a:off x="1907704" y="4581128"/>
            <a:ext cx="216024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915816" y="2636911"/>
            <a:ext cx="288032" cy="2232247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123728" y="2492896"/>
            <a:ext cx="288032" cy="2376263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6804248" y="3429000"/>
            <a:ext cx="1080120" cy="1304528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6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srikanth\Dropbox\VRST-2013\ppt\Prediction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32" y="332656"/>
            <a:ext cx="5975505" cy="57258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Rectangle 14"/>
          <p:cNvSpPr/>
          <p:nvPr/>
        </p:nvSpPr>
        <p:spPr>
          <a:xfrm>
            <a:off x="-180528" y="-387424"/>
            <a:ext cx="9649071" cy="5365824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329C3687-95C0-427F-BD37-66751DAEB49E}" type="datetime1">
              <a:rPr lang="en-CA" smtClean="0"/>
              <a:t>27/09/2013</a:t>
            </a:fld>
            <a:endParaRPr lang="en-CA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4DE22EE-8C0E-4B7F-B16B-1FFB0B10D142}" type="slidenum">
              <a:rPr lang="en-CA" smtClean="0"/>
              <a:t>27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1835696" y="6274546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3B3B"/>
                </a:solidFill>
              </a:rPr>
              <a:t>BP Method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 – Color Correction 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8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28</a:t>
            </a:fld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5021350" y="5812008"/>
            <a:ext cx="445965" cy="432048"/>
          </a:xfrm>
          <a:prstGeom prst="ellipse">
            <a:avLst/>
          </a:prstGeom>
          <a:solidFill>
            <a:srgbClr val="EBE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82340" y="2309776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?</a:t>
            </a:r>
            <a:endParaRPr lang="en-CA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085671" y="5679277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707905" y="5859908"/>
            <a:ext cx="1226229" cy="1887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062064" y="5327461"/>
            <a:ext cx="167160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BP Correction Algorithm</a:t>
            </a:r>
            <a:endParaRPr lang="en-CA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439812" y="5812008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</a:t>
            </a:r>
          </a:p>
          <a:p>
            <a:r>
              <a:rPr lang="en-CA" dirty="0" smtClean="0"/>
              <a:t>Color</a:t>
            </a:r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6932816" y="2284192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Target Color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1845348" y="6402307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5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9" grpId="0" animBg="1"/>
      <p:bldP spid="31" grpId="0" animBg="1"/>
      <p:bldP spid="33" grpId="0"/>
      <p:bldP spid="34" grpId="0"/>
      <p:bldP spid="39" grpId="0" animBg="1"/>
      <p:bldP spid="40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CA" dirty="0"/>
              <a:t>procedure BP-PRESERVATION (</a:t>
            </a:r>
            <a:r>
              <a:rPr lang="en-CA" dirty="0" err="1"/>
              <a:t>Display,Foreground</a:t>
            </a:r>
            <a:r>
              <a:rPr lang="en-CA" dirty="0"/>
              <a:t>,</a:t>
            </a:r>
          </a:p>
          <a:p>
            <a:pPr marL="0" indent="0">
              <a:buNone/>
            </a:pPr>
            <a:r>
              <a:rPr lang="en-CA" dirty="0"/>
              <a:t>Background)</a:t>
            </a:r>
          </a:p>
          <a:p>
            <a:pPr marL="0" indent="0">
              <a:buNone/>
            </a:pPr>
            <a:r>
              <a:rPr lang="en-CA" dirty="0" err="1"/>
              <a:t>BinF</a:t>
            </a:r>
            <a:r>
              <a:rPr lang="en-CA" dirty="0"/>
              <a:t> </a:t>
            </a:r>
            <a:r>
              <a:rPr lang="en-CA" dirty="0" err="1"/>
              <a:t>oreground</a:t>
            </a:r>
            <a:r>
              <a:rPr lang="en-CA" dirty="0"/>
              <a:t> = </a:t>
            </a:r>
            <a:r>
              <a:rPr lang="en-CA" dirty="0" err="1"/>
              <a:t>findBin</a:t>
            </a:r>
            <a:r>
              <a:rPr lang="en-CA" dirty="0"/>
              <a:t>(Foreground)</a:t>
            </a:r>
          </a:p>
          <a:p>
            <a:pPr marL="0" indent="0">
              <a:buNone/>
            </a:pPr>
            <a:r>
              <a:rPr lang="en-CA" dirty="0" err="1"/>
              <a:t>DispF</a:t>
            </a:r>
            <a:r>
              <a:rPr lang="en-CA" dirty="0"/>
              <a:t> </a:t>
            </a:r>
            <a:r>
              <a:rPr lang="en-CA" dirty="0" err="1"/>
              <a:t>oreground</a:t>
            </a:r>
            <a:r>
              <a:rPr lang="en-CA" dirty="0"/>
              <a:t> = lookup(</a:t>
            </a:r>
            <a:r>
              <a:rPr lang="en-CA" dirty="0" err="1"/>
              <a:t>Display;BinF</a:t>
            </a:r>
            <a:r>
              <a:rPr lang="en-CA" dirty="0"/>
              <a:t> </a:t>
            </a:r>
            <a:r>
              <a:rPr lang="en-CA" dirty="0" err="1"/>
              <a:t>oreground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Error = INFINITY</a:t>
            </a:r>
          </a:p>
          <a:p>
            <a:pPr marL="0" indent="0">
              <a:buNone/>
            </a:pPr>
            <a:r>
              <a:rPr lang="en-CA" dirty="0"/>
              <a:t>for each Color in Display</a:t>
            </a:r>
          </a:p>
          <a:p>
            <a:pPr marL="0" indent="0">
              <a:buNone/>
            </a:pPr>
            <a:r>
              <a:rPr lang="en-CA" dirty="0"/>
              <a:t>Prediction = </a:t>
            </a:r>
            <a:r>
              <a:rPr lang="en-CA" dirty="0" err="1"/>
              <a:t>addXY</a:t>
            </a:r>
            <a:r>
              <a:rPr lang="en-CA" dirty="0"/>
              <a:t> Z(</a:t>
            </a:r>
            <a:r>
              <a:rPr lang="en-CA" dirty="0" err="1"/>
              <a:t>Color;Background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 err="1"/>
              <a:t>TmpError</a:t>
            </a:r>
            <a:r>
              <a:rPr lang="en-CA" dirty="0"/>
              <a:t>=distance(</a:t>
            </a:r>
            <a:r>
              <a:rPr lang="en-CA" dirty="0" err="1"/>
              <a:t>Prediction,DispForeground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if </a:t>
            </a:r>
            <a:r>
              <a:rPr lang="en-CA" dirty="0" err="1"/>
              <a:t>TmpError</a:t>
            </a:r>
            <a:r>
              <a:rPr lang="en-CA" dirty="0"/>
              <a:t>&lt;Error</a:t>
            </a:r>
          </a:p>
          <a:p>
            <a:pPr marL="0" indent="0">
              <a:buNone/>
            </a:pPr>
            <a:r>
              <a:rPr lang="en-CA" dirty="0"/>
              <a:t>Error = </a:t>
            </a:r>
            <a:r>
              <a:rPr lang="en-CA" dirty="0" err="1"/>
              <a:t>TmpError</a:t>
            </a:r>
            <a:endParaRPr lang="en-CA" dirty="0"/>
          </a:p>
          <a:p>
            <a:pPr marL="0" indent="0">
              <a:buNone/>
            </a:pPr>
            <a:r>
              <a:rPr lang="en-CA" dirty="0" err="1"/>
              <a:t>ColorToShow</a:t>
            </a:r>
            <a:r>
              <a:rPr lang="en-CA" dirty="0"/>
              <a:t> = Color</a:t>
            </a:r>
          </a:p>
          <a:p>
            <a:pPr marL="0" indent="0">
              <a:buNone/>
            </a:pPr>
            <a:r>
              <a:rPr lang="en-CA" dirty="0" err="1"/>
              <a:t>CorrectedColor</a:t>
            </a:r>
            <a:r>
              <a:rPr lang="en-CA" dirty="0"/>
              <a:t>=</a:t>
            </a:r>
            <a:r>
              <a:rPr lang="en-CA" dirty="0" err="1"/>
              <a:t>revLookup</a:t>
            </a:r>
            <a:r>
              <a:rPr lang="en-CA" dirty="0"/>
              <a:t>(</a:t>
            </a:r>
            <a:r>
              <a:rPr lang="en-CA" dirty="0" err="1"/>
              <a:t>Display,ColorToShow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end for</a:t>
            </a:r>
          </a:p>
          <a:p>
            <a:pPr marL="0" indent="0">
              <a:buNone/>
            </a:pPr>
            <a:r>
              <a:rPr lang="en-CA" dirty="0" err="1"/>
              <a:t>returnCorrectedColor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end procedure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27/09/2013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29</a:t>
            </a:fld>
            <a:endParaRPr lang="en-CA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873"/>
            <a:ext cx="8892480" cy="637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79712" y="6445850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58" descr="http://images.gizmag.com/inline/google-glass-what-its-like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2" y="862624"/>
            <a:ext cx="9174806" cy="515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8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27/09/2013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30</a:t>
            </a:fld>
            <a:endParaRPr lang="en-CA"/>
          </a:p>
        </p:txBody>
      </p:sp>
      <p:pic>
        <p:nvPicPr>
          <p:cNvPr id="6" name="Picture 2" descr="C:\see-through-project\gt\STColorCorrection\Docs\VRST 2013\Phone_B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210" y="1246397"/>
            <a:ext cx="6266068" cy="434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6313514" y="350396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8" name="Oval 7"/>
          <p:cNvSpPr/>
          <p:nvPr/>
        </p:nvSpPr>
        <p:spPr>
          <a:xfrm>
            <a:off x="7213239" y="350396"/>
            <a:ext cx="445965" cy="43204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9" name="Plus 8"/>
          <p:cNvSpPr/>
          <p:nvPr/>
        </p:nvSpPr>
        <p:spPr>
          <a:xfrm>
            <a:off x="6882167" y="446090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Equal 9"/>
          <p:cNvSpPr/>
          <p:nvPr/>
        </p:nvSpPr>
        <p:spPr>
          <a:xfrm>
            <a:off x="7781892" y="418063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262514" y="350396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313514" y="86219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16" name="Oval 15"/>
          <p:cNvSpPr/>
          <p:nvPr/>
        </p:nvSpPr>
        <p:spPr>
          <a:xfrm>
            <a:off x="7213239" y="862197"/>
            <a:ext cx="445965" cy="43204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6882167" y="957891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Equal 17"/>
          <p:cNvSpPr/>
          <p:nvPr/>
        </p:nvSpPr>
        <p:spPr>
          <a:xfrm>
            <a:off x="7781892" y="929864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262514" y="862197"/>
            <a:ext cx="445965" cy="432048"/>
          </a:xfrm>
          <a:prstGeom prst="ellipse">
            <a:avLst/>
          </a:prstGeom>
          <a:solidFill>
            <a:srgbClr val="6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313514" y="1373998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22" name="Oval 21"/>
          <p:cNvSpPr/>
          <p:nvPr/>
        </p:nvSpPr>
        <p:spPr>
          <a:xfrm>
            <a:off x="7213239" y="1373998"/>
            <a:ext cx="445965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23" name="Plus 22"/>
          <p:cNvSpPr/>
          <p:nvPr/>
        </p:nvSpPr>
        <p:spPr>
          <a:xfrm>
            <a:off x="6882167" y="1469692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Equal 23"/>
          <p:cNvSpPr/>
          <p:nvPr/>
        </p:nvSpPr>
        <p:spPr>
          <a:xfrm>
            <a:off x="7781892" y="144166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8262514" y="1373998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313514" y="1885799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28" name="Oval 27"/>
          <p:cNvSpPr/>
          <p:nvPr/>
        </p:nvSpPr>
        <p:spPr>
          <a:xfrm>
            <a:off x="7213239" y="1885799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29" name="Plus 28"/>
          <p:cNvSpPr/>
          <p:nvPr/>
        </p:nvSpPr>
        <p:spPr>
          <a:xfrm>
            <a:off x="6882167" y="1981493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Equal 29"/>
          <p:cNvSpPr/>
          <p:nvPr/>
        </p:nvSpPr>
        <p:spPr>
          <a:xfrm>
            <a:off x="7781892" y="1953466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262514" y="1885799"/>
            <a:ext cx="445965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13514" y="2397600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34" name="Oval 33"/>
          <p:cNvSpPr/>
          <p:nvPr/>
        </p:nvSpPr>
        <p:spPr>
          <a:xfrm>
            <a:off x="7213239" y="2397600"/>
            <a:ext cx="445965" cy="432048"/>
          </a:xfrm>
          <a:prstGeom prst="ellipse">
            <a:avLst/>
          </a:prstGeom>
          <a:solidFill>
            <a:srgbClr val="11FF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5" name="Plus 34"/>
          <p:cNvSpPr/>
          <p:nvPr/>
        </p:nvSpPr>
        <p:spPr>
          <a:xfrm>
            <a:off x="6882167" y="2493294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Equal 35"/>
          <p:cNvSpPr/>
          <p:nvPr/>
        </p:nvSpPr>
        <p:spPr>
          <a:xfrm>
            <a:off x="7781892" y="2465267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8262514" y="2397600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6313514" y="2909401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40" name="Oval 39"/>
          <p:cNvSpPr/>
          <p:nvPr/>
        </p:nvSpPr>
        <p:spPr>
          <a:xfrm>
            <a:off x="7213239" y="2909401"/>
            <a:ext cx="445965" cy="43204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41" name="Plus 40"/>
          <p:cNvSpPr/>
          <p:nvPr/>
        </p:nvSpPr>
        <p:spPr>
          <a:xfrm>
            <a:off x="6882167" y="300509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Equal 41"/>
          <p:cNvSpPr/>
          <p:nvPr/>
        </p:nvSpPr>
        <p:spPr>
          <a:xfrm>
            <a:off x="7781892" y="2977068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8262514" y="2909401"/>
            <a:ext cx="445965" cy="4320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6313514" y="3421202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46" name="Oval 45"/>
          <p:cNvSpPr/>
          <p:nvPr/>
        </p:nvSpPr>
        <p:spPr>
          <a:xfrm>
            <a:off x="7213239" y="3421202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47" name="Plus 46"/>
          <p:cNvSpPr/>
          <p:nvPr/>
        </p:nvSpPr>
        <p:spPr>
          <a:xfrm>
            <a:off x="6882167" y="3516896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Equal 47"/>
          <p:cNvSpPr/>
          <p:nvPr/>
        </p:nvSpPr>
        <p:spPr>
          <a:xfrm>
            <a:off x="7781892" y="3488869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262514" y="3421202"/>
            <a:ext cx="445965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6313514" y="5468408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70" name="Oval 69"/>
          <p:cNvSpPr/>
          <p:nvPr/>
        </p:nvSpPr>
        <p:spPr>
          <a:xfrm>
            <a:off x="7213239" y="546840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71" name="Plus 70"/>
          <p:cNvSpPr/>
          <p:nvPr/>
        </p:nvSpPr>
        <p:spPr>
          <a:xfrm>
            <a:off x="6882167" y="5564102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Equal 71"/>
          <p:cNvSpPr/>
          <p:nvPr/>
        </p:nvSpPr>
        <p:spPr>
          <a:xfrm>
            <a:off x="7781892" y="553607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8262514" y="5468408"/>
            <a:ext cx="445965" cy="432048"/>
          </a:xfrm>
          <a:prstGeom prst="ellipse">
            <a:avLst/>
          </a:prstGeom>
          <a:solidFill>
            <a:srgbClr val="FFB3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1979712" y="373871"/>
            <a:ext cx="1008112" cy="97665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75" name="Rectangle 74"/>
          <p:cNvSpPr/>
          <p:nvPr/>
        </p:nvSpPr>
        <p:spPr>
          <a:xfrm>
            <a:off x="395536" y="560532"/>
            <a:ext cx="16081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 smtClean="0"/>
              <a:t>Target = </a:t>
            </a:r>
            <a:endParaRPr lang="en-CA" sz="3200" dirty="0"/>
          </a:p>
        </p:txBody>
      </p:sp>
      <p:sp>
        <p:nvSpPr>
          <p:cNvPr id="76" name="Rectangle 75"/>
          <p:cNvSpPr/>
          <p:nvPr/>
        </p:nvSpPr>
        <p:spPr>
          <a:xfrm>
            <a:off x="6536496" y="4391190"/>
            <a:ext cx="20361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3200" dirty="0" smtClean="0"/>
              <a:t>…</a:t>
            </a:r>
            <a:br>
              <a:rPr lang="en-CA" sz="3200" dirty="0" smtClean="0"/>
            </a:br>
            <a:r>
              <a:rPr lang="en-CA" sz="3200" dirty="0" smtClean="0"/>
              <a:t>8376 times</a:t>
            </a:r>
            <a:endParaRPr lang="en-CA" sz="3200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3180480" y="957891"/>
            <a:ext cx="4959346" cy="1439709"/>
          </a:xfrm>
          <a:prstGeom prst="line">
            <a:avLst/>
          </a:prstGeom>
          <a:ln w="57150">
            <a:solidFill>
              <a:srgbClr val="FF3B3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3252356" y="5279238"/>
            <a:ext cx="1008112" cy="976652"/>
          </a:xfrm>
          <a:prstGeom prst="ellipse">
            <a:avLst/>
          </a:prstGeom>
          <a:solidFill>
            <a:srgbClr val="11FF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82" name="Rectangle 81"/>
          <p:cNvSpPr/>
          <p:nvPr/>
        </p:nvSpPr>
        <p:spPr>
          <a:xfrm>
            <a:off x="365087" y="5512374"/>
            <a:ext cx="2915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 smtClean="0"/>
              <a:t>Color to Show = </a:t>
            </a:r>
            <a:endParaRPr lang="en-CA" sz="3200" dirty="0"/>
          </a:p>
        </p:txBody>
      </p:sp>
      <p:cxnSp>
        <p:nvCxnSpPr>
          <p:cNvPr id="83" name="Straight Connector 82"/>
          <p:cNvCxnSpPr>
            <a:stCxn id="81" idx="7"/>
            <a:endCxn id="34" idx="3"/>
          </p:cNvCxnSpPr>
          <p:nvPr/>
        </p:nvCxnSpPr>
        <p:spPr>
          <a:xfrm flipV="1">
            <a:off x="4112833" y="2766376"/>
            <a:ext cx="3165716" cy="2655889"/>
          </a:xfrm>
          <a:prstGeom prst="line">
            <a:avLst/>
          </a:prstGeom>
          <a:ln w="57150">
            <a:solidFill>
              <a:srgbClr val="FF3B3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5695691" y="188640"/>
            <a:ext cx="3268797" cy="606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TextBox 89"/>
          <p:cNvSpPr txBox="1"/>
          <p:nvPr/>
        </p:nvSpPr>
        <p:spPr>
          <a:xfrm>
            <a:off x="1979712" y="6445850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7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/>
      <p:bldP spid="81" grpId="0" animBg="1"/>
      <p:bldP spid="8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?</a:t>
            </a:r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/>
          <p:cNvSpPr/>
          <p:nvPr/>
        </p:nvSpPr>
        <p:spPr>
          <a:xfrm>
            <a:off x="6430291" y="2154697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BP 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27/09/2013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31</a:t>
            </a:fld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5021350" y="581200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?</a:t>
            </a:r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>
            <a:stCxn id="39" idx="3"/>
            <a:endCxn id="31" idx="2"/>
          </p:cNvCxnSpPr>
          <p:nvPr/>
        </p:nvCxnSpPr>
        <p:spPr>
          <a:xfrm>
            <a:off x="3448472" y="6028032"/>
            <a:ext cx="15728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76869" y="5704866"/>
            <a:ext cx="167160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BP Correction Algorithm</a:t>
            </a:r>
            <a:endParaRPr lang="en-CA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439812" y="5940642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</a:t>
            </a:r>
          </a:p>
          <a:p>
            <a:r>
              <a:rPr lang="en-CA" dirty="0" smtClean="0"/>
              <a:t>Color</a:t>
            </a:r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6932816" y="2162017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Target </a:t>
            </a:r>
            <a:r>
              <a:rPr lang="en-CA" dirty="0" smtClean="0"/>
              <a:t>Color</a:t>
            </a:r>
            <a:endParaRPr lang="en-CA" dirty="0"/>
          </a:p>
        </p:txBody>
      </p:sp>
      <p:sp>
        <p:nvSpPr>
          <p:cNvPr id="44" name="Oval 43"/>
          <p:cNvSpPr/>
          <p:nvPr/>
        </p:nvSpPr>
        <p:spPr>
          <a:xfrm>
            <a:off x="6446151" y="3354197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TextBox 44"/>
          <p:cNvSpPr txBox="1"/>
          <p:nvPr/>
        </p:nvSpPr>
        <p:spPr>
          <a:xfrm>
            <a:off x="7215240" y="3385555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Measured</a:t>
            </a:r>
            <a:endParaRPr lang="en-CA" dirty="0"/>
          </a:p>
        </p:txBody>
      </p:sp>
      <p:cxnSp>
        <p:nvCxnSpPr>
          <p:cNvPr id="49" name="Straight Arrow Connector 48"/>
          <p:cNvCxnSpPr>
            <a:stCxn id="119" idx="4"/>
            <a:endCxn id="44" idx="0"/>
          </p:cNvCxnSpPr>
          <p:nvPr/>
        </p:nvCxnSpPr>
        <p:spPr>
          <a:xfrm>
            <a:off x="6653274" y="2586745"/>
            <a:ext cx="15860" cy="7674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20272" y="2739224"/>
            <a:ext cx="177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Distance in LAB  = </a:t>
            </a:r>
            <a:r>
              <a:rPr lang="en-CA" b="1" dirty="0" smtClean="0">
                <a:solidFill>
                  <a:srgbClr val="FF0000"/>
                </a:solidFill>
              </a:rPr>
              <a:t>Error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9712" y="6445850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3C167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3C167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108" grpId="0" animBg="1"/>
      <p:bldP spid="31" grpId="0" animBg="1"/>
      <p:bldP spid="44" grpId="0" animBg="1"/>
      <p:bldP spid="45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Quantitative Analysis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664E-042D-4E1F-AA11-D39B44CB8338}" type="datetime1">
              <a:rPr lang="en-CA" smtClean="0"/>
              <a:t>27/09/2013</a:t>
            </a:fld>
            <a:endParaRPr lang="en-CA"/>
          </a:p>
        </p:txBody>
      </p:sp>
      <p:pic>
        <p:nvPicPr>
          <p:cNvPr id="21506" name="Picture 2" descr="C:\see-through-project\gt\STColorCorrection\Docs\VRST 2013\Corre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5" y="1860848"/>
            <a:ext cx="9125744" cy="39474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6228184" y="4509120"/>
            <a:ext cx="14401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9792" y="6044279"/>
            <a:ext cx="436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7784" y="4509120"/>
            <a:ext cx="122413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080866" y="2780928"/>
            <a:ext cx="1224136" cy="23795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32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1979712" y="6445850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Correction Analysis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9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Design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ight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neutral colors for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 that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needs to be preserved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best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hue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is needed, designers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can use light colors in the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Cyan-Blue region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 should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be avoided for text and color-encoded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color themes based on the background will be wise 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307-F640-4D6E-842E-5EB5D82C390F}" type="datetime1">
              <a:rPr lang="en-CA" smtClean="0"/>
              <a:t>27/09/2013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33</a:t>
            </a:fld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1979712" y="6445850"/>
            <a:ext cx="590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– BP Method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Color Correction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CA" dirty="0" smtClean="0">
                <a:solidFill>
                  <a:srgbClr val="FF0000"/>
                </a:solidFill>
              </a:rPr>
              <a:t>Correction Analysis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46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Contributions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2548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c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olor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blending </a:t>
            </a:r>
            <a:r>
              <a:rPr lang="en-CA" dirty="0">
                <a:solidFill>
                  <a:schemeClr val="accent3"/>
                </a:solidFill>
                <a:latin typeface="Calibri Light" panose="020F0302020204030204" pitchFamily="34" charset="0"/>
              </a:rPr>
              <a:t>m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odel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Display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 – main factor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BP-based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c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olor correction</a:t>
            </a:r>
            <a:endParaRPr lang="en-CA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analysis of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various </a:t>
            </a:r>
            <a:r>
              <a:rPr lang="en-CA" dirty="0">
                <a:solidFill>
                  <a:schemeClr val="accent3"/>
                </a:solidFill>
                <a:latin typeface="Calibri Light" panose="020F0302020204030204" pitchFamily="34" charset="0"/>
              </a:rPr>
              <a:t>d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igital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colors</a:t>
            </a:r>
            <a:endParaRPr lang="en-CA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DDED-30D9-475E-B1C4-BA786C1FAA3C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3277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Future Work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30A2-299C-40BA-8573-AFAB91B6513E}" type="datetime1">
              <a:rPr lang="en-CA" smtClean="0"/>
              <a:t>26/09/2013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57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Juan David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</a:t>
            </a:r>
            <a:r>
              <a:rPr lang="en-CA" sz="18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David R.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Special thanks 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to </a:t>
            </a:r>
            <a:r>
              <a:rPr lang="en-CA" sz="16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Jango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6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Guo</a:t>
            </a:r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NSERC for funding and people at HCI lab In university of Manitoba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F5CD-2697-40B3-A951-8C88F3FFDB13}" type="datetime1">
              <a:rPr lang="en-CA" smtClean="0"/>
              <a:t>26/09/2013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19050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140969"/>
            <a:ext cx="1905000" cy="229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40969"/>
            <a:ext cx="2010643" cy="221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" y="1196752"/>
            <a:ext cx="3086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74" y="1196752"/>
            <a:ext cx="20490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86" y="1196752"/>
            <a:ext cx="2554387" cy="99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948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4" y="5025934"/>
            <a:ext cx="7772400" cy="1362075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Thank you, Questions?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4953926"/>
            <a:ext cx="7772400" cy="1500187"/>
          </a:xfrm>
        </p:spPr>
        <p:txBody>
          <a:bodyPr>
            <a:normAutofit/>
          </a:bodyPr>
          <a:lstStyle/>
          <a:p>
            <a:r>
              <a:rPr lang="en-CA" dirty="0" smtClean="0"/>
              <a:t>Presented by,</a:t>
            </a:r>
          </a:p>
          <a:p>
            <a:r>
              <a:rPr lang="en-CA" dirty="0" err="1" smtClean="0"/>
              <a:t>Srikanth</a:t>
            </a:r>
            <a:r>
              <a:rPr lang="en-CA" dirty="0" smtClean="0"/>
              <a:t> </a:t>
            </a:r>
            <a:r>
              <a:rPr lang="en-CA" dirty="0" err="1" smtClean="0"/>
              <a:t>Kirshnamachari</a:t>
            </a:r>
            <a:r>
              <a:rPr lang="en-CA" dirty="0" smtClean="0"/>
              <a:t> </a:t>
            </a:r>
            <a:r>
              <a:rPr lang="en-CA" dirty="0" err="1" smtClean="0"/>
              <a:t>Sridharan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9B94-E7D5-41C8-905D-589976234349}" type="datetime1">
              <a:rPr lang="en-CA" smtClean="0"/>
              <a:t>26/09/2013</a:t>
            </a:fld>
            <a:endParaRPr lang="en-C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0311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82829-8967-4C80-9830-22C9BF5D6466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38</a:t>
            </a:fld>
            <a:endParaRPr lang="en-CA"/>
          </a:p>
        </p:txBody>
      </p:sp>
      <p:pic>
        <p:nvPicPr>
          <p:cNvPr id="18434" name="Picture 2" descr="C:\see-through-project\gt\STColorCorrection\Docs\VRST 2013\CorrectionGeneral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4664"/>
            <a:ext cx="5993635" cy="6011428"/>
          </a:xfrm>
          <a:prstGeom prst="rect">
            <a:avLst/>
          </a:prstGeom>
          <a:solidFill>
            <a:schemeClr val="bg1"/>
          </a:solidFill>
          <a:ln w="82550" cap="rnd" cmpd="sng">
            <a:solidFill>
              <a:schemeClr val="tx2">
                <a:lumMod val="50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436096" y="620688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436095" y="4680682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79712" y="980728"/>
            <a:ext cx="3168352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58132" y="2726302"/>
            <a:ext cx="3168352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24100" y="5373216"/>
            <a:ext cx="3223964" cy="9004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84142" y="4536666"/>
            <a:ext cx="6264695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1484141" y="260648"/>
            <a:ext cx="6264696" cy="2127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1829294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Model/BP Method</a:t>
            </a:r>
            <a:r>
              <a:rPr lang="en-CA" dirty="0" smtClean="0">
                <a:solidFill>
                  <a:srgbClr val="92D050"/>
                </a:solidFill>
              </a:rPr>
              <a:t>/Color Correction/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6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4096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DDB9-B1E4-46D5-A18D-069E40F11499}" type="datetime1">
              <a:rPr lang="en-CA" smtClean="0">
                <a:solidFill>
                  <a:schemeClr val="tx1"/>
                </a:solidFill>
              </a:rPr>
              <a:t>26/09/2013</a:t>
            </a:fld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9672" y="6237312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 smtClean="0"/>
              <a:t>Gabbard</a:t>
            </a:r>
            <a:r>
              <a:rPr lang="en-CA" sz="1600" dirty="0"/>
              <a:t> et </a:t>
            </a:r>
            <a:r>
              <a:rPr lang="en-CA" sz="1600" dirty="0" smtClean="0"/>
              <a:t>al. 2010. More </a:t>
            </a:r>
            <a:r>
              <a:rPr lang="en-CA" sz="1600" dirty="0"/>
              <a:t>than meets the eye: An engineering </a:t>
            </a:r>
            <a:r>
              <a:rPr lang="en-CA" sz="1600" dirty="0" smtClean="0"/>
              <a:t>study to </a:t>
            </a:r>
            <a:r>
              <a:rPr lang="en-CA" sz="1600" dirty="0"/>
              <a:t>empirically examine the blending of real and virtual </a:t>
            </a:r>
            <a:r>
              <a:rPr lang="en-CA" sz="1600" dirty="0" smtClean="0"/>
              <a:t>color spaces , VR 2010</a:t>
            </a:r>
            <a:endParaRPr lang="en-CA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>
                <a:solidFill>
                  <a:schemeClr val="tx1"/>
                </a:solidFill>
              </a:rPr>
              <a:t>4</a:t>
            </a:fld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2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xmlns:dsp="http://schemas.microsoft.com/office/drawing/2008/diagram" xmlns:dgm="http://schemas.openxmlformats.org/drawingml/2006/diagram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Quantitative analysis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1" id="{5D3E8FBD-215B-4730-AC67-5BBED518A87A}">
              <a:rPr lang="en-CA" smtClean="0"/>
              <a:t>26/09/2013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92536B21-1F44-4473-ADD1-51B9BB9DE619}">
              <a:rPr lang="en-CA" smtClean="0"/>
              <a:t>40</a:t>
            </a:fld>
            <a:endParaRPr lang="en-CA"/>
          </a:p>
        </p:txBody>
      </p:sp>
      <p:pic>
        <p:nvPicPr>
          <p:cNvPr id="17410" name="Picture 2" descr="C:\see-through-project\gt\STColorCorrection\Docs\VRST 2013\Predi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/>
          <a:stretch>
            <a:fillRect/>
          </a:stretch>
        </p:blipFill>
        <p:spPr bwMode="auto">
          <a:xfrm>
            <a:off x="778003" y="1412776"/>
            <a:ext cx="7604125" cy="454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4355976" y="3140968"/>
            <a:ext cx="432048" cy="20162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2946039" y="6052646"/>
            <a:ext cx="398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charset="0" typeface="Calibri Light" panose="020F0302020204030204" pitchFamily="34"/>
              </a:rPr>
              <a:t>Kruskal</a:t>
            </a:r>
            <a:r>
              <a:rPr lang="en-CA" dirty="0">
                <a:solidFill>
                  <a:schemeClr val="bg1"/>
                </a:solidFill>
                <a:latin charset="0" typeface="Calibri Light" panose="020F0302020204030204" pitchFamily="34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charset="0" typeface="Calibri Light" panose="020F0302020204030204" pitchFamily="34"/>
              </a:rPr>
              <a:t>test was done, Sig &lt;0.001</a:t>
            </a:r>
            <a:endParaRPr lang="en-CA" dirty="0">
              <a:solidFill>
                <a:schemeClr val="bg1"/>
              </a:solidFill>
              <a:latin charset="0" typeface="Calibri Light" panose="020F0302020204030204" pitchFamily="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7864" y="4293096"/>
            <a:ext cx="360040" cy="8614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2267744" y="4384212"/>
            <a:ext cx="360040" cy="7729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652120" y="3363644"/>
            <a:ext cx="432048" cy="17908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716299" y="3789040"/>
            <a:ext cx="432048" cy="1365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12360" y="2420888"/>
            <a:ext cx="432048" cy="27336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835696" y="4723801"/>
            <a:ext cx="432048" cy="43339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874331" y="4922141"/>
            <a:ext cx="432048" cy="2323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923928" y="4471773"/>
            <a:ext cx="432048" cy="667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5220072" y="3429000"/>
            <a:ext cx="432048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6284251" y="4077072"/>
            <a:ext cx="432048" cy="10774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7380312" y="2636912"/>
            <a:ext cx="432048" cy="25175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val="1890852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ID="1" presetClass="exit" presetSubtype="0" grp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ID="1" presetClass="exit" presetSubtype="0" grp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ID="1" presetClass="exit" presetSubtype="0" grp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ID="1" presetClass="exit" presetSubtype="0" grp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ID="1" presetClass="exit" presetSubtype="0" grp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ID="1" presetClass="exit" presetSubtype="0" grp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ID="1" presetClass="exit" presetSubtype="0" grp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ID="1" presetClass="exit" presetSubtype="0" grp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ID="1" presetClass="exit" presetSubtype="0" grp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ID="1" presetClass="entr" presetSubtype="0" grpId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ID="1" presetClass="entr" presetSubtype="0" grpId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ID="1" presetClass="entr" presetSubtype="0" grpId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ID="1" presetClass="entr" presetSubtype="0" grpId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Just Noticeable Difference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01634"/>
            <a:ext cx="5400600" cy="461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E556-DFB7-4AEE-97BE-9E1057D7AED7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0496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8" y="188640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Setup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61A4-F269-4140-BF9E-1D323F96FFE2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42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New folder\set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9108504" cy="53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75005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5496" y="3758646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289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DF7-6B6E-44E9-98B3-1D0D28260439}" type="datetime1">
              <a:rPr lang="en-CA" smtClean="0"/>
              <a:t>26/09/2013</a:t>
            </a:fld>
            <a:endParaRPr lang="en-CA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045884"/>
              </p:ext>
            </p:extLst>
          </p:nvPr>
        </p:nvGraphicFramePr>
        <p:xfrm>
          <a:off x="107504" y="116632"/>
          <a:ext cx="8964488" cy="66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Acrobat Document" r:id="rId5" imgW="18078377" imgH="14620770" progId="AcroExch.Document.11">
                  <p:embed/>
                </p:oleObj>
              </mc:Choice>
              <mc:Fallback>
                <p:oleObj name="Acrobat Document" r:id="rId5" imgW="18078377" imgH="146207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116632"/>
                        <a:ext cx="8964488" cy="66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966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1B342-9AFF-4906-A16D-54DD9A332A7D}" type="datetime1">
              <a:rPr lang="en-CA" smtClean="0"/>
              <a:t>26/09/2013</a:t>
            </a:fld>
            <a:endParaRPr lang="en-CA"/>
          </a:p>
        </p:txBody>
      </p:sp>
      <p:pic>
        <p:nvPicPr>
          <p:cNvPr id="16387" name="Picture 3" descr="C:\see-through-project\gt\STColorCorrection\Docs\VRST 2013\PredictionSingleResul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7" y="1412776"/>
            <a:ext cx="7835861" cy="46045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087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18002" y="2708920"/>
            <a:ext cx="16912" cy="947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95019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10879" y="168883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Direct Method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45</a:t>
            </a:fld>
            <a:endParaRPr lang="en-CA"/>
          </a:p>
        </p:txBody>
      </p:sp>
      <p:sp>
        <p:nvSpPr>
          <p:cNvPr id="35" name="TextBox 34"/>
          <p:cNvSpPr txBox="1"/>
          <p:nvPr/>
        </p:nvSpPr>
        <p:spPr>
          <a:xfrm>
            <a:off x="4705183" y="1688836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>
            <a:off x="1835696" y="6444470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1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F243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F243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16" grpId="0" animBg="1"/>
      <p:bldP spid="5137" grpId="0" animBg="1"/>
      <p:bldP spid="5138" grpId="0" animBg="1"/>
      <p:bldP spid="119" grpId="0" animBg="1"/>
      <p:bldP spid="119" grpId="1" animBg="1"/>
      <p:bldP spid="5143" grpId="0"/>
      <p:bldP spid="132" grpId="0"/>
      <p:bldP spid="3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18003" y="2674883"/>
            <a:ext cx="16911" cy="981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95020" y="2242835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?</a:t>
            </a:r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56176" y="1873503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CAT Method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46</a:t>
            </a:fld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>
            <a:off x="4481290" y="1106488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CAT</a:t>
            </a:r>
          </a:p>
          <a:p>
            <a:pPr algn="ctr"/>
            <a:r>
              <a:rPr lang="en-CA" b="1" dirty="0" smtClean="0"/>
              <a:t>Transformation</a:t>
            </a:r>
            <a:endParaRPr lang="en-CA" b="1" dirty="0"/>
          </a:p>
        </p:txBody>
      </p:sp>
      <p:cxnSp>
        <p:nvCxnSpPr>
          <p:cNvPr id="3" name="Straight Arrow Connector 2"/>
          <p:cNvCxnSpPr>
            <a:stCxn id="83" idx="2"/>
            <a:endCxn id="108" idx="0"/>
          </p:cNvCxnSpPr>
          <p:nvPr/>
        </p:nvCxnSpPr>
        <p:spPr>
          <a:xfrm>
            <a:off x="5317092" y="1752819"/>
            <a:ext cx="911" cy="49001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27674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60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F497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F497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16" grpId="0" animBg="1"/>
      <p:bldP spid="5137" grpId="0" animBg="1"/>
      <p:bldP spid="5138" grpId="0" animBg="1"/>
      <p:bldP spid="119" grpId="0" animBg="1"/>
      <p:bldP spid="119" grpId="1" animBg="1"/>
      <p:bldP spid="5143" grpId="0"/>
      <p:bldP spid="132" grpId="0"/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48A5-86B7-4992-9762-248A3DC1A28A}" type="datetime1">
              <a:rPr lang="en-CA" smtClean="0"/>
              <a:t>26/09/2013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5</a:t>
            </a:fld>
            <a:endParaRPr lang="en-CA"/>
          </a:p>
        </p:txBody>
      </p:sp>
      <p:pic>
        <p:nvPicPr>
          <p:cNvPr id="9218" name="Picture 2" descr="C:\see-through-project\gt\STColorCorrection\Docs\VRST 2013\Yellow on various B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191"/>
            <a:ext cx="9144000" cy="537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104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237"/>
            <a:ext cx="9144000" cy="2921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80396" y="6165304"/>
            <a:ext cx="5763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 Kerr et </a:t>
            </a:r>
            <a:r>
              <a:rPr lang="en-CA" sz="1600" dirty="0">
                <a:solidFill>
                  <a:schemeClr val="bg1"/>
                </a:solidFill>
              </a:rPr>
              <a:t>al </a:t>
            </a:r>
            <a:r>
              <a:rPr lang="en-CA" sz="1600" dirty="0" smtClean="0">
                <a:solidFill>
                  <a:schemeClr val="bg1"/>
                </a:solidFill>
              </a:rPr>
              <a:t>, Wearable </a:t>
            </a:r>
            <a:r>
              <a:rPr lang="en-CA" sz="1600" dirty="0">
                <a:solidFill>
                  <a:schemeClr val="bg1"/>
                </a:solidFill>
              </a:rPr>
              <a:t>mobile augmented reality: evaluating outdoor</a:t>
            </a:r>
          </a:p>
          <a:p>
            <a:r>
              <a:rPr lang="en-CA" sz="1600" dirty="0">
                <a:solidFill>
                  <a:schemeClr val="bg1"/>
                </a:solidFill>
              </a:rPr>
              <a:t>user experience. VRCAI ’11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584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Usability Problem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4A7B-AC2E-4E0D-88BA-596670FEAC89}" type="datetime1">
              <a:rPr lang="en-CA" smtClean="0"/>
              <a:t>26/09/2013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98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711200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Based Solutions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B5FC-5B63-46E7-86E9-039A82213E04}" type="datetime1">
              <a:rPr lang="en-CA" smtClean="0"/>
              <a:t>26/09/2013</a:t>
            </a:fld>
            <a:endParaRPr lang="en-C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88" y="958415"/>
            <a:ext cx="6588224" cy="4941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88" y="958415"/>
            <a:ext cx="6588224" cy="4941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50352" y="6260331"/>
            <a:ext cx="665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Tanaka et al,  </a:t>
            </a:r>
            <a:r>
              <a:rPr lang="en-CA" sz="1600" dirty="0">
                <a:solidFill>
                  <a:schemeClr val="bg1"/>
                </a:solidFill>
              </a:rPr>
              <a:t>An information layout method for an </a:t>
            </a:r>
            <a:r>
              <a:rPr lang="en-CA" sz="1600" dirty="0" smtClean="0">
                <a:solidFill>
                  <a:schemeClr val="bg1"/>
                </a:solidFill>
              </a:rPr>
              <a:t>optical see-through </a:t>
            </a:r>
            <a:r>
              <a:rPr lang="en-CA" sz="1600" dirty="0">
                <a:solidFill>
                  <a:schemeClr val="bg1"/>
                </a:solidFill>
              </a:rPr>
              <a:t>head mounted display focusing on the </a:t>
            </a:r>
            <a:r>
              <a:rPr lang="en-CA" sz="1600" dirty="0" smtClean="0">
                <a:solidFill>
                  <a:schemeClr val="bg1"/>
                </a:solidFill>
              </a:rPr>
              <a:t>view ability. ISMAR 08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9090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Hardware Based Solution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2501" y="6181694"/>
            <a:ext cx="2133600" cy="365125"/>
          </a:xfrm>
        </p:spPr>
        <p:txBody>
          <a:bodyPr/>
          <a:lstStyle/>
          <a:p>
            <a:fld id="{F7892AE8-C563-4BCE-A2B7-05DFFDA561E0}" type="datetime1">
              <a:rPr lang="en-CA" smtClean="0"/>
              <a:t>26/09/2013</a:t>
            </a:fld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425565" y="6099148"/>
            <a:ext cx="6724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Kiyokawa</a:t>
            </a:r>
            <a:r>
              <a:rPr lang="en-CA" sz="1600" dirty="0" smtClean="0">
                <a:solidFill>
                  <a:schemeClr val="bg1"/>
                </a:solidFill>
              </a:rPr>
              <a:t> et al</a:t>
            </a:r>
            <a:r>
              <a:rPr lang="en-CA" sz="1600" dirty="0">
                <a:solidFill>
                  <a:schemeClr val="bg1"/>
                </a:solidFill>
              </a:rPr>
              <a:t>, An Occlusion-Capable Optical See-through Head Mount Display</a:t>
            </a:r>
          </a:p>
          <a:p>
            <a:r>
              <a:rPr lang="en-CA" sz="1600" dirty="0">
                <a:solidFill>
                  <a:schemeClr val="bg1"/>
                </a:solidFill>
              </a:rPr>
              <a:t>for Supporting Co-located Collaboration</a:t>
            </a:r>
            <a:r>
              <a:rPr lang="en-CA" sz="1600" dirty="0" smtClean="0">
                <a:solidFill>
                  <a:schemeClr val="bg1"/>
                </a:solidFill>
              </a:rPr>
              <a:t>. ISMAR 2003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24" y="1134950"/>
            <a:ext cx="4259553" cy="481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0" y="1472070"/>
            <a:ext cx="3786896" cy="370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72072"/>
            <a:ext cx="3795976" cy="370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040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9</a:t>
            </a:fld>
            <a:endParaRPr lang="en-CA"/>
          </a:p>
        </p:txBody>
      </p:sp>
      <p:sp>
        <p:nvSpPr>
          <p:cNvPr id="36" name="TextBox 35"/>
          <p:cNvSpPr txBox="1"/>
          <p:nvPr/>
        </p:nvSpPr>
        <p:spPr>
          <a:xfrm>
            <a:off x="4820075" y="1578886"/>
            <a:ext cx="114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Alternate   Color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5182340" y="2309776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?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643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9" grpId="0" animBg="1"/>
      <p:bldP spid="5137" grpId="0" animBg="1"/>
      <p:bldP spid="5138" grpId="0" animBg="1"/>
      <p:bldP spid="119" grpId="0" animBg="1"/>
      <p:bldP spid="36" grpId="0"/>
      <p:bldP spid="30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2374</TotalTime>
  <Words>3039</Words>
  <Application>Microsoft Office PowerPoint</Application>
  <PresentationFormat>On-screen Show (4:3)</PresentationFormat>
  <Paragraphs>538</Paragraphs>
  <Slides>46</Slides>
  <Notes>43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1_Office Theme</vt:lpstr>
      <vt:lpstr>Acrobat Document</vt:lpstr>
      <vt:lpstr>Color Correction for Optical See-Through Displays Using Display Color Profiles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Based Solution</vt:lpstr>
      <vt:lpstr>Color Correction</vt:lpstr>
      <vt:lpstr>Color Correction in OSTD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 Error</vt:lpstr>
      <vt:lpstr>PowerPoint Presentation</vt:lpstr>
      <vt:lpstr>PowerPoint Presentation</vt:lpstr>
      <vt:lpstr>Color Correction</vt:lpstr>
      <vt:lpstr>PowerPoint Presentation</vt:lpstr>
      <vt:lpstr>PowerPoint Presentation</vt:lpstr>
      <vt:lpstr>BP Color Correction</vt:lpstr>
      <vt:lpstr>Quantitative Analysis</vt:lpstr>
      <vt:lpstr>Design Implications</vt:lpstr>
      <vt:lpstr>Contributions</vt:lpstr>
      <vt:lpstr>Future Work</vt:lpstr>
      <vt:lpstr>Acknowledgements</vt:lpstr>
      <vt:lpstr>Thank you, Questions?</vt:lpstr>
      <vt:lpstr>Result</vt:lpstr>
      <vt:lpstr>PowerPoint Presentation</vt:lpstr>
      <vt:lpstr>Quantitative analysis</vt:lpstr>
      <vt:lpstr>Just Noticeable Difference </vt:lpstr>
      <vt:lpstr>Setup</vt:lpstr>
      <vt:lpstr>PowerPoint Presentation</vt:lpstr>
      <vt:lpstr>Result</vt:lpstr>
      <vt:lpstr>Direct Method prediction </vt:lpstr>
      <vt:lpstr>CAT Method prediction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Correction for Optical See-Through Displays Using Display Color Profiles</dc:title>
  <dc:creator>srikanth</dc:creator>
  <cp:lastModifiedBy>srikanth</cp:lastModifiedBy>
  <cp:revision>120</cp:revision>
  <dcterms:created xsi:type="dcterms:W3CDTF">2013-09-23T16:02:01Z</dcterms:created>
  <dcterms:modified xsi:type="dcterms:W3CDTF">2013-09-27T14:36:46Z</dcterms:modified>
</cp:coreProperties>
</file>